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
  </p:notesMasterIdLst>
  <p:sldIdLst>
    <p:sldId id="260" r:id="rId2"/>
    <p:sldId id="257" r:id="rId3"/>
    <p:sldId id="261" r:id="rId4"/>
    <p:sldId id="262" r:id="rId5"/>
    <p:sldId id="263" r:id="rId6"/>
    <p:sldId id="264"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60" autoAdjust="0"/>
  </p:normalViewPr>
  <p:slideViewPr>
    <p:cSldViewPr>
      <p:cViewPr varScale="1">
        <p:scale>
          <a:sx n="73" d="100"/>
          <a:sy n="73" d="100"/>
        </p:scale>
        <p:origin x="786" y="-69"/>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hdphoto1.wdp>
</file>

<file path=ppt/media/hdphoto2.wdp>
</file>

<file path=ppt/media/hdphoto3.wdp>
</file>

<file path=ppt/media/hdphoto4.wdp>
</file>

<file path=ppt/media/hdphoto5.wdp>
</file>

<file path=ppt/media/hdphoto6.wdp>
</file>

<file path=ppt/media/hdphoto7.wdp>
</file>

<file path=ppt/media/image1.jp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gif>
</file>

<file path=ppt/media/image23.png>
</file>

<file path=ppt/media/image24.png>
</file>

<file path=ppt/media/image3.jp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PH"/>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E44300C-F232-4537-A90A-7DD25BDBC463}" type="datetimeFigureOut">
              <a:rPr lang="en-PH" smtClean="0"/>
              <a:t>29/11/2016</a:t>
            </a:fld>
            <a:endParaRPr lang="en-PH"/>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PH"/>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PH"/>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9CDB910-FC4B-49A8-9CBD-6CCA0C606851}" type="slidenum">
              <a:rPr lang="en-PH" smtClean="0"/>
              <a:t>‹N°›</a:t>
            </a:fld>
            <a:endParaRPr lang="en-PH"/>
          </a:p>
        </p:txBody>
      </p:sp>
    </p:spTree>
    <p:extLst>
      <p:ext uri="{BB962C8B-B14F-4D97-AF65-F5344CB8AC3E}">
        <p14:creationId xmlns:p14="http://schemas.microsoft.com/office/powerpoint/2010/main" val="16000746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Espace réservé des notes 2"/>
              <p:cNvSpPr>
                <a:spLocks noGrp="1"/>
              </p:cNvSpPr>
              <p:nvPr>
                <p:ph type="body" idx="1"/>
              </p:nvPr>
            </p:nvSpPr>
            <p:spPr/>
            <p:txBody>
              <a:bodyPr/>
              <a:lstStyle/>
              <a:p>
                <a:endParaRPr lang="fr-FR" dirty="0"/>
              </a:p>
            </p:txBody>
          </p:sp>
        </mc:Choice>
        <mc:Fallback xmlns="">
          <p:sp>
            <p:nvSpPr>
              <p:cNvPr id="3" name="Espace réservé des notes 2"/>
              <p:cNvSpPr>
                <a:spLocks noGrp="1"/>
              </p:cNvSpPr>
              <p:nvPr>
                <p:ph type="body" idx="1"/>
              </p:nvPr>
            </p:nvSpPr>
            <p:spPr/>
            <p:txBody>
              <a:bodyPr/>
              <a:lstStyle/>
              <a:p>
                <a:r>
                  <a:rPr lang="fr-FR" sz="1200" i="1" u="sng" kern="1200" dirty="0">
                    <a:solidFill>
                      <a:schemeClr val="tx1"/>
                    </a:solidFill>
                    <a:effectLst/>
                    <a:latin typeface="+mn-lt"/>
                    <a:ea typeface="+mn-ea"/>
                    <a:cs typeface="+mn-cs"/>
                  </a:rPr>
                  <a:t>Pourquoi parle-t-on de capteur capacitif ?</a:t>
                </a:r>
                <a:endParaRPr lang="fr-FR" sz="1200" kern="1200" dirty="0">
                  <a:solidFill>
                    <a:schemeClr val="tx1"/>
                  </a:solidFill>
                  <a:effectLst/>
                  <a:latin typeface="+mn-lt"/>
                  <a:ea typeface="+mn-ea"/>
                  <a:cs typeface="+mn-cs"/>
                </a:endParaRPr>
              </a:p>
              <a:p>
                <a:r>
                  <a:rPr lang="fr-FR" sz="1200" kern="1200" dirty="0">
                    <a:solidFill>
                      <a:schemeClr val="tx1"/>
                    </a:solidFill>
                    <a:effectLst/>
                    <a:latin typeface="+mn-lt"/>
                    <a:ea typeface="+mn-ea"/>
                    <a:cs typeface="+mn-cs"/>
                  </a:rPr>
                  <a:t>Notre capteur peut détecter tous types de matériaux, y compris des non-métalliques. Il détecte la </a:t>
                </a:r>
                <a:r>
                  <a:rPr lang="fr-FR" sz="1200" b="1" kern="1200" dirty="0">
                    <a:solidFill>
                      <a:schemeClr val="tx1"/>
                    </a:solidFill>
                    <a:effectLst/>
                    <a:latin typeface="+mn-lt"/>
                    <a:ea typeface="+mn-ea"/>
                    <a:cs typeface="+mn-cs"/>
                  </a:rPr>
                  <a:t>capacité </a:t>
                </a:r>
                <a:r>
                  <a:rPr lang="fr-FR" sz="1200" kern="1200" dirty="0">
                    <a:solidFill>
                      <a:schemeClr val="tx1"/>
                    </a:solidFill>
                    <a:effectLst/>
                    <a:latin typeface="+mn-lt"/>
                    <a:ea typeface="+mn-ea"/>
                    <a:cs typeface="+mn-cs"/>
                  </a:rPr>
                  <a:t>entre l’électrode et le potentiel électrique de la terre.</a:t>
                </a:r>
              </a:p>
              <a:p>
                <a:r>
                  <a:rPr lang="fr-FR" sz="1200" kern="1200" dirty="0">
                    <a:solidFill>
                      <a:schemeClr val="tx1"/>
                    </a:solidFill>
                    <a:effectLst/>
                    <a:latin typeface="+mn-lt"/>
                    <a:ea typeface="+mn-ea"/>
                    <a:cs typeface="+mn-cs"/>
                  </a:rPr>
                  <a:t> </a:t>
                </a:r>
              </a:p>
              <a:p>
                <a:r>
                  <a:rPr lang="fr-FR" sz="1200" i="1" u="none" strike="noStrike" kern="1200" dirty="0">
                    <a:solidFill>
                      <a:schemeClr val="tx1"/>
                    </a:solidFill>
                    <a:effectLst/>
                    <a:latin typeface="+mn-lt"/>
                    <a:ea typeface="+mn-ea"/>
                    <a:cs typeface="+mn-cs"/>
                  </a:rPr>
                  <a:t> </a:t>
                </a:r>
                <a:endParaRPr lang="fr-FR" sz="1200" kern="1200" dirty="0">
                  <a:solidFill>
                    <a:schemeClr val="tx1"/>
                  </a:solidFill>
                  <a:effectLst/>
                  <a:latin typeface="+mn-lt"/>
                  <a:ea typeface="+mn-ea"/>
                  <a:cs typeface="+mn-cs"/>
                </a:endParaRPr>
              </a:p>
              <a:p>
                <a:r>
                  <a:rPr lang="fr-FR" sz="1200" i="1" u="none" strike="noStrike" kern="1200" dirty="0">
                    <a:solidFill>
                      <a:schemeClr val="tx1"/>
                    </a:solidFill>
                    <a:effectLst/>
                    <a:latin typeface="+mn-lt"/>
                    <a:ea typeface="+mn-ea"/>
                    <a:cs typeface="+mn-cs"/>
                  </a:rPr>
                  <a:t> </a:t>
                </a:r>
                <a:endParaRPr lang="fr-FR" sz="1200" kern="1200" dirty="0">
                  <a:solidFill>
                    <a:schemeClr val="tx1"/>
                  </a:solidFill>
                  <a:effectLst/>
                  <a:latin typeface="+mn-lt"/>
                  <a:ea typeface="+mn-ea"/>
                  <a:cs typeface="+mn-cs"/>
                </a:endParaRPr>
              </a:p>
              <a:p>
                <a:r>
                  <a:rPr lang="fr-FR" sz="1200" i="1" u="sng" kern="1200" dirty="0">
                    <a:solidFill>
                      <a:schemeClr val="tx1"/>
                    </a:solidFill>
                    <a:effectLst/>
                    <a:latin typeface="+mn-lt"/>
                    <a:ea typeface="+mn-ea"/>
                    <a:cs typeface="+mn-cs"/>
                  </a:rPr>
                  <a:t>Déduisez-en quel composant le corps humain remplace dans le montage. </a:t>
                </a:r>
                <a:endParaRPr lang="fr-FR" sz="1200" kern="1200" dirty="0">
                  <a:solidFill>
                    <a:schemeClr val="tx1"/>
                  </a:solidFill>
                  <a:effectLst/>
                  <a:latin typeface="+mn-lt"/>
                  <a:ea typeface="+mn-ea"/>
                  <a:cs typeface="+mn-cs"/>
                </a:endParaRPr>
              </a:p>
              <a:p>
                <a:r>
                  <a:rPr lang="fr-FR" sz="1200" kern="1200" dirty="0">
                    <a:solidFill>
                      <a:schemeClr val="tx1"/>
                    </a:solidFill>
                    <a:effectLst/>
                    <a:latin typeface="+mn-lt"/>
                    <a:ea typeface="+mn-ea"/>
                    <a:cs typeface="+mn-cs"/>
                  </a:rPr>
                  <a:t>L’homme peut agit comme un condensateur (car il a une capacité) et une résistance (la peau a un effet de résistance, 1M Ω pour une peau sèche, mais le corps en lui-même possède une résistance moyenne de 100 Ω) et la terre (il est relié à celle-ci). Dans ce cas l’homme à surtout l’action d’un condensateur car il se charge lorsqu’il touche l’électrode. Plus précisément, il remplace le diélectrique entre les plaques de ce « condensateur ». </a:t>
                </a:r>
              </a:p>
              <a:p>
                <a:r>
                  <a:rPr lang="fr-FR" sz="1200" i="1" u="sng" kern="1200" dirty="0">
                    <a:solidFill>
                      <a:schemeClr val="tx1"/>
                    </a:solidFill>
                    <a:effectLst/>
                    <a:latin typeface="+mn-lt"/>
                    <a:ea typeface="+mn-ea"/>
                    <a:cs typeface="+mn-cs"/>
                  </a:rPr>
                  <a:t>Pourquoi le signal diminue-t-il ?</a:t>
                </a:r>
                <a:endParaRPr lang="fr-FR" sz="1200" kern="1200" dirty="0">
                  <a:solidFill>
                    <a:schemeClr val="tx1"/>
                  </a:solidFill>
                  <a:effectLst/>
                  <a:latin typeface="+mn-lt"/>
                  <a:ea typeface="+mn-ea"/>
                  <a:cs typeface="+mn-cs"/>
                </a:endParaRPr>
              </a:p>
              <a:p>
                <a:r>
                  <a:rPr lang="fr-FR" sz="1200" kern="1200" dirty="0">
                    <a:solidFill>
                      <a:schemeClr val="tx1"/>
                    </a:solidFill>
                    <a:effectLst/>
                    <a:latin typeface="+mn-lt"/>
                    <a:ea typeface="+mn-ea"/>
                    <a:cs typeface="+mn-cs"/>
                  </a:rPr>
                  <a:t>La résistance de la peau bloquerait un courant continu, mais un courant alternatif passe à travers la peau et forme une interface capacitive entre l’électrode et les fluides ioniques du corps. Les propriétés de résistance et de capacité du corps humain s’opposent au courant alternatif. Cette opposition a pour effet de modifier la phase et l’amplitude du signal initialement émis. L’amplitude de la tension baisse quand nous touchons le fil car le corps humain va induire une certaine résistance et va se charger comme un condensateur pour résumer.</a:t>
                </a:r>
              </a:p>
              <a:p>
                <a:r>
                  <a:rPr lang="fr-FR" sz="1200" i="1" u="sng" kern="1200" dirty="0">
                    <a:solidFill>
                      <a:schemeClr val="tx1"/>
                    </a:solidFill>
                    <a:effectLst/>
                    <a:latin typeface="+mn-lt"/>
                    <a:ea typeface="+mn-ea"/>
                    <a:cs typeface="+mn-cs"/>
                  </a:rPr>
                  <a:t>Avec ces résultats expérimentaux, calculer la capacité de votre corps en fonction du type de contact.</a:t>
                </a:r>
                <a:endParaRPr lang="fr-FR" sz="1200" kern="1200" dirty="0">
                  <a:solidFill>
                    <a:schemeClr val="tx1"/>
                  </a:solidFill>
                  <a:effectLst/>
                  <a:latin typeface="+mn-lt"/>
                  <a:ea typeface="+mn-ea"/>
                  <a:cs typeface="+mn-cs"/>
                </a:endParaRPr>
              </a:p>
              <a:p>
                <a:r>
                  <a:rPr lang="fr-FR" sz="1200" kern="1200" dirty="0">
                    <a:solidFill>
                      <a:schemeClr val="tx1"/>
                    </a:solidFill>
                    <a:effectLst/>
                    <a:latin typeface="+mn-lt"/>
                    <a:ea typeface="+mn-ea"/>
                    <a:cs typeface="+mn-cs"/>
                  </a:rPr>
                  <a:t>La capacité d’un condensateur correspond au rapport entre la charge électrique du conducteur divisée par son potentiel. La fréquence des oscillations f0 est reliée à l’inductance L et à la capacité C par :</a:t>
                </a:r>
              </a:p>
              <a:p>
                <a:r>
                  <a:rPr lang="fr-FR" sz="1200" i="0" kern="1200">
                    <a:solidFill>
                      <a:schemeClr val="tx1"/>
                    </a:solidFill>
                    <a:effectLst/>
                    <a:latin typeface="+mn-lt"/>
                    <a:ea typeface="+mn-ea"/>
                    <a:cs typeface="+mn-cs"/>
                  </a:rPr>
                  <a:t>𝑓0=1/(2𝜋∗√𝐿𝐶)</a:t>
                </a:r>
                <a:endParaRPr lang="fr-FR" sz="1200" kern="1200" dirty="0">
                  <a:solidFill>
                    <a:schemeClr val="tx1"/>
                  </a:solidFill>
                  <a:effectLst/>
                  <a:latin typeface="+mn-lt"/>
                  <a:ea typeface="+mn-ea"/>
                  <a:cs typeface="+mn-cs"/>
                </a:endParaRPr>
              </a:p>
              <a:p>
                <a:r>
                  <a:rPr lang="fr-FR" sz="1200" i="0" kern="1200">
                    <a:solidFill>
                      <a:schemeClr val="tx1"/>
                    </a:solidFill>
                    <a:effectLst/>
                    <a:latin typeface="+mn-lt"/>
                    <a:ea typeface="+mn-ea"/>
                    <a:cs typeface="+mn-cs"/>
                  </a:rPr>
                  <a:t>2𝜋∗√𝐿𝐶∗𝑓0=1</a:t>
                </a:r>
                <a:endParaRPr lang="fr-FR" sz="1200" kern="1200" dirty="0">
                  <a:solidFill>
                    <a:schemeClr val="tx1"/>
                  </a:solidFill>
                  <a:effectLst/>
                  <a:latin typeface="+mn-lt"/>
                  <a:ea typeface="+mn-ea"/>
                  <a:cs typeface="+mn-cs"/>
                </a:endParaRPr>
              </a:p>
              <a:p>
                <a:r>
                  <a:rPr lang="fr-FR" sz="1200" i="0" kern="1200">
                    <a:solidFill>
                      <a:schemeClr val="tx1"/>
                    </a:solidFill>
                    <a:effectLst/>
                    <a:latin typeface="+mn-lt"/>
                    <a:ea typeface="+mn-ea"/>
                    <a:cs typeface="+mn-cs"/>
                  </a:rPr>
                  <a:t>√𝐿𝐶=1/2𝜋∗1/𝑓0</a:t>
                </a:r>
                <a:endParaRPr lang="fr-FR" sz="1200" kern="1200" dirty="0">
                  <a:solidFill>
                    <a:schemeClr val="tx1"/>
                  </a:solidFill>
                  <a:effectLst/>
                  <a:latin typeface="+mn-lt"/>
                  <a:ea typeface="+mn-ea"/>
                  <a:cs typeface="+mn-cs"/>
                </a:endParaRPr>
              </a:p>
              <a:p>
                <a:r>
                  <a:rPr lang="fr-FR" sz="1200" i="0" kern="1200">
                    <a:solidFill>
                      <a:schemeClr val="tx1"/>
                    </a:solidFill>
                    <a:effectLst/>
                    <a:latin typeface="+mn-lt"/>
                    <a:ea typeface="+mn-ea"/>
                    <a:cs typeface="+mn-cs"/>
                  </a:rPr>
                  <a:t>(√𝐿𝐶)^2=(1/2𝜋∗1/𝑓0)^2</a:t>
                </a:r>
                <a:endParaRPr lang="fr-FR" sz="1200" kern="1200" dirty="0">
                  <a:solidFill>
                    <a:schemeClr val="tx1"/>
                  </a:solidFill>
                  <a:effectLst/>
                  <a:latin typeface="+mn-lt"/>
                  <a:ea typeface="+mn-ea"/>
                  <a:cs typeface="+mn-cs"/>
                </a:endParaRPr>
              </a:p>
              <a:p>
                <a:r>
                  <a:rPr lang="fr-FR" sz="1200" i="0" kern="1200">
                    <a:solidFill>
                      <a:schemeClr val="tx1"/>
                    </a:solidFill>
                    <a:effectLst/>
                    <a:latin typeface="+mn-lt"/>
                    <a:ea typeface="+mn-ea"/>
                    <a:cs typeface="+mn-cs"/>
                  </a:rPr>
                  <a:t>𝐿𝐶= (1/(2𝜋^2 )∗1/(𝑓0^2 ))</a:t>
                </a:r>
                <a:endParaRPr lang="fr-FR" sz="1200" kern="1200" dirty="0">
                  <a:solidFill>
                    <a:schemeClr val="tx1"/>
                  </a:solidFill>
                  <a:effectLst/>
                  <a:latin typeface="+mn-lt"/>
                  <a:ea typeface="+mn-ea"/>
                  <a:cs typeface="+mn-cs"/>
                </a:endParaRPr>
              </a:p>
              <a:p>
                <a:r>
                  <a:rPr lang="fr-FR" sz="1200" i="0" kern="1200">
                    <a:solidFill>
                      <a:schemeClr val="tx1"/>
                    </a:solidFill>
                    <a:effectLst/>
                    <a:latin typeface="+mn-lt"/>
                    <a:ea typeface="+mn-ea"/>
                    <a:cs typeface="+mn-cs"/>
                  </a:rPr>
                  <a:t>𝐶=1/(𝐿∗(2𝜋∗𝑓0)^2 )</a:t>
                </a:r>
                <a:endParaRPr lang="fr-FR" sz="1200" kern="1200" dirty="0">
                  <a:solidFill>
                    <a:schemeClr val="tx1"/>
                  </a:solidFill>
                  <a:effectLst/>
                  <a:latin typeface="+mn-lt"/>
                  <a:ea typeface="+mn-ea"/>
                  <a:cs typeface="+mn-cs"/>
                </a:endParaRPr>
              </a:p>
              <a:p>
                <a:r>
                  <a:rPr lang="fr-FR" sz="1200" i="0" kern="1200">
                    <a:solidFill>
                      <a:schemeClr val="tx1"/>
                    </a:solidFill>
                    <a:effectLst/>
                    <a:latin typeface="+mn-lt"/>
                    <a:ea typeface="+mn-ea"/>
                    <a:cs typeface="+mn-cs"/>
                  </a:rPr>
                  <a:t>𝐶=1/(0.01∗(2𝜋∗100000)^2 )</a:t>
                </a:r>
                <a:endParaRPr lang="fr-FR" sz="1200" kern="1200" dirty="0">
                  <a:solidFill>
                    <a:schemeClr val="tx1"/>
                  </a:solidFill>
                  <a:effectLst/>
                  <a:latin typeface="+mn-lt"/>
                  <a:ea typeface="+mn-ea"/>
                  <a:cs typeface="+mn-cs"/>
                </a:endParaRPr>
              </a:p>
              <a:p>
                <a:r>
                  <a:rPr lang="fr-FR" sz="1200" i="1" kern="1200" dirty="0">
                    <a:solidFill>
                      <a:schemeClr val="tx1"/>
                    </a:solidFill>
                    <a:effectLst/>
                    <a:latin typeface="+mn-lt"/>
                    <a:ea typeface="+mn-ea"/>
                    <a:cs typeface="+mn-cs"/>
                  </a:rPr>
                  <a:t>C = 1 / 3 947 841 760</a:t>
                </a:r>
                <a:endParaRPr lang="fr-FR" sz="1200" kern="1200" dirty="0">
                  <a:solidFill>
                    <a:schemeClr val="tx1"/>
                  </a:solidFill>
                  <a:effectLst/>
                  <a:latin typeface="+mn-lt"/>
                  <a:ea typeface="+mn-ea"/>
                  <a:cs typeface="+mn-cs"/>
                </a:endParaRPr>
              </a:p>
              <a:p>
                <a:r>
                  <a:rPr lang="fr-FR" sz="1200" i="1" kern="1200" dirty="0">
                    <a:solidFill>
                      <a:schemeClr val="tx1"/>
                    </a:solidFill>
                    <a:effectLst/>
                    <a:latin typeface="+mn-lt"/>
                    <a:ea typeface="+mn-ea"/>
                    <a:cs typeface="+mn-cs"/>
                  </a:rPr>
                  <a:t>C =2.53*10^-10 F</a:t>
                </a:r>
              </a:p>
              <a:p>
                <a:endParaRPr lang="fr-FR" sz="1200" i="1" kern="1200" dirty="0">
                  <a:solidFill>
                    <a:schemeClr val="tx1"/>
                  </a:solidFill>
                  <a:effectLst/>
                  <a:latin typeface="+mn-lt"/>
                  <a:ea typeface="+mn-ea"/>
                  <a:cs typeface="+mn-cs"/>
                </a:endParaRPr>
              </a:p>
              <a:p>
                <a:endParaRPr lang="fr-FR" sz="1200" i="1" kern="1200" dirty="0">
                  <a:solidFill>
                    <a:schemeClr val="tx1"/>
                  </a:solidFill>
                  <a:effectLst/>
                  <a:latin typeface="+mn-lt"/>
                  <a:ea typeface="+mn-ea"/>
                  <a:cs typeface="+mn-cs"/>
                </a:endParaRPr>
              </a:p>
              <a:p>
                <a:endParaRPr lang="fr-FR" sz="1200" i="1" kern="1200" dirty="0">
                  <a:solidFill>
                    <a:schemeClr val="tx1"/>
                  </a:solidFill>
                  <a:effectLst/>
                  <a:latin typeface="+mn-lt"/>
                  <a:ea typeface="+mn-ea"/>
                  <a:cs typeface="+mn-cs"/>
                </a:endParaRPr>
              </a:p>
              <a:p>
                <a:pPr fontAlgn="base"/>
                <a:r>
                  <a:rPr lang="fr-FR" sz="1200" i="1" u="sng" kern="1200" dirty="0">
                    <a:solidFill>
                      <a:schemeClr val="tx1"/>
                    </a:solidFill>
                    <a:effectLst/>
                    <a:latin typeface="+mn-lt"/>
                    <a:ea typeface="+mn-ea"/>
                    <a:cs typeface="+mn-cs"/>
                  </a:rPr>
                  <a:t>Pourquoi les valeurs de l’amplitude du signal évoluent en fonction de la manière dont vous touchez la patate ?</a:t>
                </a:r>
                <a:endParaRPr lang="fr-FR" sz="1200" kern="1200" dirty="0">
                  <a:solidFill>
                    <a:schemeClr val="tx1"/>
                  </a:solidFill>
                  <a:effectLst/>
                  <a:latin typeface="+mn-lt"/>
                  <a:ea typeface="+mn-ea"/>
                  <a:cs typeface="+mn-cs"/>
                </a:endParaRPr>
              </a:p>
              <a:p>
                <a:r>
                  <a:rPr lang="fr-FR" sz="1200" kern="1200" dirty="0">
                    <a:solidFill>
                      <a:schemeClr val="tx1"/>
                    </a:solidFill>
                    <a:effectLst/>
                    <a:latin typeface="+mn-lt"/>
                    <a:ea typeface="+mn-ea"/>
                    <a:cs typeface="+mn-cs"/>
                  </a:rPr>
                  <a:t>Notre corps possédant une certaine résistance, surtout au niveau de la peau, plus la surface où nous touchons la patate est grande, plus la résistance sera élevée. De plus, la capacité d’un condensateur est proportionnelle à la surface de ses armatures. Toucher avec un ou plusieurs doigts va donc changer l’amplitude du signal.</a:t>
                </a:r>
              </a:p>
              <a:p>
                <a:endParaRPr lang="fr-FR" sz="1200" kern="1200" dirty="0">
                  <a:solidFill>
                    <a:schemeClr val="tx1"/>
                  </a:solidFill>
                  <a:effectLst/>
                  <a:latin typeface="+mn-lt"/>
                  <a:ea typeface="+mn-ea"/>
                  <a:cs typeface="+mn-cs"/>
                </a:endParaRPr>
              </a:p>
              <a:p>
                <a:endParaRPr lang="fr-FR" dirty="0"/>
              </a:p>
            </p:txBody>
          </p:sp>
        </mc:Fallback>
      </mc:AlternateContent>
      <p:sp>
        <p:nvSpPr>
          <p:cNvPr id="4" name="Espace réservé du numéro de diapositive 3"/>
          <p:cNvSpPr>
            <a:spLocks noGrp="1"/>
          </p:cNvSpPr>
          <p:nvPr>
            <p:ph type="sldNum" sz="quarter" idx="10"/>
          </p:nvPr>
        </p:nvSpPr>
        <p:spPr/>
        <p:txBody>
          <a:bodyPr/>
          <a:lstStyle/>
          <a:p>
            <a:fld id="{D9CDB910-FC4B-49A8-9CBD-6CCA0C606851}" type="slidenum">
              <a:rPr lang="en-PH" smtClean="0"/>
              <a:t>3</a:t>
            </a:fld>
            <a:endParaRPr lang="en-PH"/>
          </a:p>
        </p:txBody>
      </p:sp>
    </p:spTree>
    <p:extLst>
      <p:ext uri="{BB962C8B-B14F-4D97-AF65-F5344CB8AC3E}">
        <p14:creationId xmlns:p14="http://schemas.microsoft.com/office/powerpoint/2010/main" val="283343201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91673" y="4724403"/>
            <a:ext cx="10990729" cy="708025"/>
          </a:xfrm>
        </p:spPr>
        <p:txBody>
          <a:bodyPr>
            <a:noAutofit/>
          </a:bodyPr>
          <a:lstStyle>
            <a:lvl1pPr algn="r">
              <a:defRPr lang="en-US" sz="4400" b="1" i="0" kern="1200" baseline="0" dirty="0" smtClean="0">
                <a:solidFill>
                  <a:schemeClr val="tx1">
                    <a:lumMod val="65000"/>
                    <a:lumOff val="35000"/>
                  </a:schemeClr>
                </a:solidFill>
                <a:effectLst/>
                <a:latin typeface="Arial Black" pitchFamily="34" charset="0"/>
                <a:ea typeface="+mj-ea"/>
                <a:cs typeface="Arial" pitchFamily="34" charset="0"/>
              </a:defRPr>
            </a:lvl1pPr>
          </a:lstStyle>
          <a:p>
            <a:r>
              <a:rPr lang="en-US" dirty="0"/>
              <a:t>Click to edit title</a:t>
            </a:r>
          </a:p>
        </p:txBody>
      </p:sp>
      <p:sp>
        <p:nvSpPr>
          <p:cNvPr id="3" name="Subtitle 2"/>
          <p:cNvSpPr>
            <a:spLocks noGrp="1"/>
          </p:cNvSpPr>
          <p:nvPr>
            <p:ph type="subTitle" idx="1"/>
          </p:nvPr>
        </p:nvSpPr>
        <p:spPr>
          <a:xfrm>
            <a:off x="609600" y="5410200"/>
            <a:ext cx="10972800" cy="838200"/>
          </a:xfrm>
        </p:spPr>
        <p:txBody>
          <a:bodyPr>
            <a:normAutofit/>
          </a:bodyPr>
          <a:lstStyle>
            <a:lvl1pPr marL="0" indent="0" algn="r">
              <a:buNone/>
              <a:defRPr sz="2000" b="0" i="0">
                <a:solidFill>
                  <a:schemeClr val="tx1">
                    <a:lumMod val="65000"/>
                    <a:lumOff val="35000"/>
                  </a:schemeClr>
                </a:solidFill>
                <a:latin typeface="Times New Roman" pitchFamily="18" charset="0"/>
                <a:cs typeface="Times New Roman" pitchFamily="18"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11/29/2016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title style</a:t>
            </a:r>
          </a:p>
        </p:txBody>
      </p:sp>
      <p:sp>
        <p:nvSpPr>
          <p:cNvPr id="3" name="Vertical Text Placeholder 2"/>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11/29/2016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hasCustomPrompt="1"/>
          </p:nvPr>
        </p:nvSpPr>
        <p:spPr>
          <a:xfrm>
            <a:off x="8839200" y="1676403"/>
            <a:ext cx="2743200" cy="4449763"/>
          </a:xfrm>
        </p:spPr>
        <p:txBody>
          <a:bodyPr vert="eaVert"/>
          <a:lstStyle>
            <a:lvl1pPr>
              <a:defRPr>
                <a:solidFill>
                  <a:schemeClr val="tx1">
                    <a:lumMod val="65000"/>
                    <a:lumOff val="35000"/>
                  </a:schemeClr>
                </a:solidFill>
                <a:effectLst/>
              </a:defRPr>
            </a:lvl1pPr>
          </a:lstStyle>
          <a:p>
            <a:r>
              <a:rPr lang="en-US" dirty="0"/>
              <a:t>Click to edit title style</a:t>
            </a:r>
          </a:p>
        </p:txBody>
      </p:sp>
      <p:sp>
        <p:nvSpPr>
          <p:cNvPr id="3" name="Vertical Text Placeholder 2"/>
          <p:cNvSpPr>
            <a:spLocks noGrp="1"/>
          </p:cNvSpPr>
          <p:nvPr>
            <p:ph type="body" orient="vert" idx="1"/>
          </p:nvPr>
        </p:nvSpPr>
        <p:spPr>
          <a:xfrm>
            <a:off x="609600" y="1676403"/>
            <a:ext cx="8026400" cy="44497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11/29/2016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11/29/2016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3"/>
            <a:ext cx="10363200" cy="1362075"/>
          </a:xfrm>
        </p:spPr>
        <p:txBody>
          <a:bodyPr anchor="t"/>
          <a:lstStyle>
            <a:lvl1pPr algn="l">
              <a:defRPr sz="4000" b="1" cap="all">
                <a:solidFill>
                  <a:schemeClr val="tx1">
                    <a:lumMod val="65000"/>
                    <a:lumOff val="35000"/>
                  </a:schemeClr>
                </a:solidFill>
                <a:effectLst/>
              </a:defRPr>
            </a:lvl1pPr>
          </a:lstStyle>
          <a:p>
            <a:r>
              <a:rPr lang="en-US" dirty="0"/>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11/29/2016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title style</a:t>
            </a:r>
          </a:p>
        </p:txBody>
      </p:sp>
      <p:sp>
        <p:nvSpPr>
          <p:cNvPr id="3" name="Content Placeholder 2"/>
          <p:cNvSpPr>
            <a:spLocks noGrp="1"/>
          </p:cNvSpPr>
          <p:nvPr>
            <p:ph sz="half" idx="1"/>
          </p:nvPr>
        </p:nvSpPr>
        <p:spPr>
          <a:xfrm>
            <a:off x="609600" y="1676403"/>
            <a:ext cx="5384800" cy="44497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76403"/>
            <a:ext cx="5384800" cy="44497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11/29/2016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Click to edit title style</a:t>
            </a:r>
          </a:p>
        </p:txBody>
      </p:sp>
      <p:sp>
        <p:nvSpPr>
          <p:cNvPr id="3" name="Text Placeholder 2"/>
          <p:cNvSpPr>
            <a:spLocks noGrp="1"/>
          </p:cNvSpPr>
          <p:nvPr>
            <p:ph type="body" idx="1"/>
          </p:nvPr>
        </p:nvSpPr>
        <p:spPr>
          <a:xfrm>
            <a:off x="609600" y="1295402"/>
            <a:ext cx="5386917" cy="879475"/>
          </a:xfrm>
        </p:spPr>
        <p:txBody>
          <a:bodyPr anchor="b"/>
          <a:lstStyle>
            <a:lvl1pPr marL="0" indent="0">
              <a:buNone/>
              <a:defRPr sz="2400" b="0" i="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9" y="1295402"/>
            <a:ext cx="5389033" cy="879475"/>
          </a:xfrm>
        </p:spPr>
        <p:txBody>
          <a:bodyPr anchor="b"/>
          <a:lstStyle>
            <a:lvl1pPr marL="0" indent="0">
              <a:buNone/>
              <a:defRPr sz="2400" b="0" i="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93369"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11/29/2016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11/29/2016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11/29/2016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2" y="1676400"/>
            <a:ext cx="4011084" cy="933450"/>
          </a:xfrm>
        </p:spPr>
        <p:txBody>
          <a:bodyPr anchor="b"/>
          <a:lstStyle>
            <a:lvl1pPr algn="l">
              <a:defRPr sz="2000" b="1">
                <a:solidFill>
                  <a:schemeClr val="tx1">
                    <a:lumMod val="65000"/>
                    <a:lumOff val="35000"/>
                  </a:schemeClr>
                </a:solidFill>
                <a:effectLst/>
              </a:defRPr>
            </a:lvl1pPr>
          </a:lstStyle>
          <a:p>
            <a:r>
              <a:rPr lang="en-US" dirty="0"/>
              <a:t>Click to edit Master title style</a:t>
            </a:r>
          </a:p>
        </p:txBody>
      </p:sp>
      <p:sp>
        <p:nvSpPr>
          <p:cNvPr id="3" name="Content Placeholder 2"/>
          <p:cNvSpPr>
            <a:spLocks noGrp="1"/>
          </p:cNvSpPr>
          <p:nvPr>
            <p:ph idx="1"/>
          </p:nvPr>
        </p:nvSpPr>
        <p:spPr>
          <a:xfrm>
            <a:off x="4766733" y="1676403"/>
            <a:ext cx="6815667" cy="444976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609602" y="2743203"/>
            <a:ext cx="4011084" cy="33829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11/29/2016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48093" y="4800600"/>
            <a:ext cx="10998448" cy="566738"/>
          </a:xfrm>
        </p:spPr>
        <p:txBody>
          <a:bodyPr anchor="b"/>
          <a:lstStyle>
            <a:lvl1pPr algn="l">
              <a:defRPr sz="2000" b="1">
                <a:solidFill>
                  <a:schemeClr val="tx1">
                    <a:lumMod val="65000"/>
                    <a:lumOff val="35000"/>
                  </a:schemeClr>
                </a:solidFill>
                <a:effectLst/>
              </a:defRPr>
            </a:lvl1pPr>
          </a:lstStyle>
          <a:p>
            <a:r>
              <a:rPr lang="en-US" dirty="0"/>
              <a:t>Click to edit Master title style</a:t>
            </a:r>
          </a:p>
        </p:txBody>
      </p:sp>
      <p:sp>
        <p:nvSpPr>
          <p:cNvPr id="3" name="Picture Placeholder 2"/>
          <p:cNvSpPr>
            <a:spLocks noGrp="1"/>
          </p:cNvSpPr>
          <p:nvPr>
            <p:ph type="pic" idx="1" hasCustomPrompt="1"/>
          </p:nvPr>
        </p:nvSpPr>
        <p:spPr>
          <a:xfrm>
            <a:off x="548093" y="1371602"/>
            <a:ext cx="10998448" cy="335597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 </a:t>
            </a:r>
          </a:p>
        </p:txBody>
      </p:sp>
      <p:sp>
        <p:nvSpPr>
          <p:cNvPr id="4" name="Text Placeholder 3"/>
          <p:cNvSpPr>
            <a:spLocks noGrp="1"/>
          </p:cNvSpPr>
          <p:nvPr>
            <p:ph type="body" sz="half" idx="2"/>
          </p:nvPr>
        </p:nvSpPr>
        <p:spPr>
          <a:xfrm>
            <a:off x="548093" y="5367338"/>
            <a:ext cx="10998448"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11/29/2016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hyperlink" Target="http://slidehunter.com/" TargetMode="Externa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76200"/>
            <a:ext cx="10972800" cy="1143000"/>
          </a:xfrm>
          <a:prstGeom prst="rect">
            <a:avLst/>
          </a:prstGeom>
        </p:spPr>
        <p:txBody>
          <a:bodyPr vert="horz" lIns="91440" tIns="45720" rIns="91440" bIns="45720" rtlCol="0" anchor="ctr">
            <a:normAutofit/>
          </a:bodyPr>
          <a:lstStyle/>
          <a:p>
            <a:r>
              <a:rPr lang="en-US" dirty="0"/>
              <a:t>Click to edit title</a:t>
            </a:r>
          </a:p>
        </p:txBody>
      </p:sp>
      <p:sp>
        <p:nvSpPr>
          <p:cNvPr id="3" name="Text Placeholder 2"/>
          <p:cNvSpPr>
            <a:spLocks noGrp="1"/>
          </p:cNvSpPr>
          <p:nvPr>
            <p:ph type="body" idx="1"/>
          </p:nvPr>
        </p:nvSpPr>
        <p:spPr>
          <a:xfrm>
            <a:off x="609600" y="1752602"/>
            <a:ext cx="10972800" cy="43735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09600" y="6356353"/>
            <a:ext cx="2844800" cy="365125"/>
          </a:xfrm>
          <a:prstGeom prst="rect">
            <a:avLst/>
          </a:prstGeom>
        </p:spPr>
        <p:txBody>
          <a:bodyPr vert="horz" lIns="91440" tIns="45720" rIns="91440" bIns="45720" rtlCol="0" anchor="ctr"/>
          <a:lstStyle>
            <a:lvl1pPr algn="l">
              <a:defRPr sz="1200">
                <a:solidFill>
                  <a:schemeClr val="tx1">
                    <a:lumMod val="75000"/>
                    <a:lumOff val="25000"/>
                  </a:schemeClr>
                </a:solidFill>
              </a:defRPr>
            </a:lvl1pPr>
          </a:lstStyle>
          <a:p>
            <a:fld id="{1D8BD707-D9CF-40AE-B4C6-C98DA3205C09}" type="datetimeFigureOut">
              <a:rPr lang="en-US" smtClean="0"/>
              <a:pPr/>
              <a:t>11/29/2016</a:t>
            </a:fld>
            <a:endParaRPr lang="en-US" dirty="0"/>
          </a:p>
        </p:txBody>
      </p:sp>
      <p:sp>
        <p:nvSpPr>
          <p:cNvPr id="5" name="Footer Placeholder 4"/>
          <p:cNvSpPr>
            <a:spLocks noGrp="1"/>
          </p:cNvSpPr>
          <p:nvPr>
            <p:ph type="ftr" sz="quarter" idx="3"/>
          </p:nvPr>
        </p:nvSpPr>
        <p:spPr>
          <a:xfrm>
            <a:off x="4165600" y="6356353"/>
            <a:ext cx="3860800" cy="365125"/>
          </a:xfrm>
          <a:prstGeom prst="rect">
            <a:avLst/>
          </a:prstGeom>
        </p:spPr>
        <p:txBody>
          <a:bodyPr vert="horz" lIns="91440" tIns="45720" rIns="91440" bIns="45720" rtlCol="0" anchor="ctr"/>
          <a:lstStyle>
            <a:lvl1pPr algn="ctr">
              <a:defRPr sz="1200">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8737600" y="6356353"/>
            <a:ext cx="2844800" cy="365125"/>
          </a:xfrm>
          <a:prstGeom prst="rect">
            <a:avLst/>
          </a:prstGeom>
        </p:spPr>
        <p:txBody>
          <a:bodyPr vert="horz" lIns="91440" tIns="45720" rIns="91440" bIns="45720" rtlCol="0" anchor="ctr"/>
          <a:lstStyle>
            <a:lvl1pPr algn="r">
              <a:defRPr sz="1200">
                <a:solidFill>
                  <a:schemeClr val="tx1">
                    <a:lumMod val="75000"/>
                    <a:lumOff val="25000"/>
                  </a:schemeClr>
                </a:solidFill>
              </a:defRPr>
            </a:lvl1pPr>
          </a:lstStyle>
          <a:p>
            <a:fld id="{B6F15528-21DE-4FAA-801E-634DDDAF4B2B}" type="slidenum">
              <a:rPr lang="en-US" smtClean="0"/>
              <a:pPr/>
              <a:t>‹N°›</a:t>
            </a:fld>
            <a:endParaRPr lang="en-US" dirty="0"/>
          </a:p>
        </p:txBody>
      </p:sp>
      <p:pic>
        <p:nvPicPr>
          <p:cNvPr id="7" name="Picture 6" descr="E:\websites\slidehunter\2012beew\psd\logo2012.png">
            <a:hlinkClick r:id="rId14"/>
          </p:cNvPr>
          <p:cNvPicPr>
            <a:picLocks noChangeAspect="1" noChangeArrowheads="1"/>
          </p:cNvPicPr>
          <p:nvPr userDrawn="1"/>
        </p:nvPicPr>
        <p:blipFill>
          <a:blip r:embed="rId15">
            <a:extLst>
              <a:ext uri="{28A0092B-C50C-407E-A947-70E740481C1C}">
                <a14:useLocalDpi xmlns:a14="http://schemas.microsoft.com/office/drawing/2010/main" val="0"/>
              </a:ext>
            </a:extLst>
          </a:blip>
          <a:srcRect/>
          <a:stretch>
            <a:fillRect/>
          </a:stretch>
        </p:blipFill>
        <p:spPr bwMode="auto">
          <a:xfrm>
            <a:off x="8940800" y="361950"/>
            <a:ext cx="2895600" cy="628650"/>
          </a:xfrm>
          <a:prstGeom prst="rect">
            <a:avLst/>
          </a:prstGeom>
          <a:noFill/>
          <a:extLst>
            <a:ext uri="{909E8E84-426E-40DD-AFC4-6F175D3DCCD1}">
              <a14:hiddenFill xmlns:a14="http://schemas.microsoft.com/office/drawing/2010/main">
                <a:solidFill>
                  <a:srgbClr val="FFFFFF"/>
                </a:solidFill>
              </a14:hiddenFill>
            </a:ext>
          </a:extLst>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spcBef>
          <a:spcPct val="0"/>
        </a:spcBef>
        <a:buNone/>
        <a:defRPr sz="4400" b="1" i="0" kern="1200">
          <a:solidFill>
            <a:schemeClr val="bg1"/>
          </a:solidFill>
          <a:effectLst>
            <a:outerShdw blurRad="38100" dist="38100" dir="2700000" algn="tl">
              <a:srgbClr val="000000">
                <a:alpha val="43137"/>
              </a:srgbClr>
            </a:outerShdw>
          </a:effectLst>
          <a:latin typeface="Arial Black" pitchFamily="34" charset="0"/>
          <a:ea typeface="+mj-ea"/>
          <a:cs typeface="Arial" pitchFamily="34" charset="0"/>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lumMod val="65000"/>
              <a:lumOff val="35000"/>
            </a:schemeClr>
          </a:solidFill>
          <a:effectLst/>
          <a:latin typeface="Times New Roman" pitchFamily="18" charset="0"/>
          <a:ea typeface="+mn-ea"/>
          <a:cs typeface="Times New Roman" pitchFamily="18" charset="0"/>
        </a:defRPr>
      </a:lvl1pPr>
      <a:lvl2pPr marL="742950" indent="-285750" algn="l" defTabSz="914400" rtl="0" eaLnBrk="1" latinLnBrk="0" hangingPunct="1">
        <a:spcBef>
          <a:spcPct val="20000"/>
        </a:spcBef>
        <a:buFont typeface="Arial" pitchFamily="34" charset="0"/>
        <a:buChar char="–"/>
        <a:defRPr sz="2800" kern="1200">
          <a:solidFill>
            <a:schemeClr val="tx1">
              <a:lumMod val="65000"/>
              <a:lumOff val="35000"/>
            </a:schemeClr>
          </a:solidFill>
          <a:effectLst/>
          <a:latin typeface="Times New Roman" pitchFamily="18" charset="0"/>
          <a:ea typeface="+mn-ea"/>
          <a:cs typeface="Times New Roman" pitchFamily="18" charset="0"/>
        </a:defRPr>
      </a:lvl2pPr>
      <a:lvl3pPr marL="1143000" indent="-228600" algn="l" defTabSz="914400" rtl="0" eaLnBrk="1" latinLnBrk="0" hangingPunct="1">
        <a:spcBef>
          <a:spcPct val="20000"/>
        </a:spcBef>
        <a:buFont typeface="Arial" pitchFamily="34" charset="0"/>
        <a:buChar char="•"/>
        <a:defRPr sz="2400" kern="1200">
          <a:solidFill>
            <a:schemeClr val="tx1">
              <a:lumMod val="65000"/>
              <a:lumOff val="35000"/>
            </a:schemeClr>
          </a:solidFill>
          <a:effectLst/>
          <a:latin typeface="Times New Roman" pitchFamily="18" charset="0"/>
          <a:ea typeface="+mn-ea"/>
          <a:cs typeface="Times New Roman" pitchFamily="18" charset="0"/>
        </a:defRPr>
      </a:lvl3pPr>
      <a:lvl4pPr marL="1600200" indent="-228600" algn="l" defTabSz="914400" rtl="0" eaLnBrk="1" latinLnBrk="0" hangingPunct="1">
        <a:spcBef>
          <a:spcPct val="20000"/>
        </a:spcBef>
        <a:buFont typeface="Arial" pitchFamily="34" charset="0"/>
        <a:buChar char="–"/>
        <a:defRPr sz="2000" kern="1200">
          <a:solidFill>
            <a:schemeClr val="tx1">
              <a:lumMod val="65000"/>
              <a:lumOff val="35000"/>
            </a:schemeClr>
          </a:solidFill>
          <a:effectLst/>
          <a:latin typeface="Times New Roman" pitchFamily="18" charset="0"/>
          <a:ea typeface="+mn-ea"/>
          <a:cs typeface="Times New Roman" pitchFamily="18" charset="0"/>
        </a:defRPr>
      </a:lvl4pPr>
      <a:lvl5pPr marL="2057400" indent="-228600" algn="l" defTabSz="914400" rtl="0" eaLnBrk="1" latinLnBrk="0" hangingPunct="1">
        <a:spcBef>
          <a:spcPct val="20000"/>
        </a:spcBef>
        <a:buFont typeface="Arial" pitchFamily="34" charset="0"/>
        <a:buChar char="»"/>
        <a:defRPr sz="2000" kern="1200">
          <a:solidFill>
            <a:schemeClr val="tx1">
              <a:lumMod val="65000"/>
              <a:lumOff val="35000"/>
            </a:schemeClr>
          </a:solidFill>
          <a:effectLst/>
          <a:latin typeface="Times New Roman" pitchFamily="18" charset="0"/>
          <a:ea typeface="+mn-ea"/>
          <a:cs typeface="Times New Roman" pitchFamily="18"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xml"/><Relationship Id="rId5" Type="http://schemas.openxmlformats.org/officeDocument/2006/relationships/image" Target="../media/image6.jpeg"/><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8" Type="http://schemas.microsoft.com/office/2007/relationships/hdphoto" Target="../media/hdphoto4.wdp"/><Relationship Id="rId13" Type="http://schemas.openxmlformats.org/officeDocument/2006/relationships/image" Target="../media/image13.png"/><Relationship Id="rId3" Type="http://schemas.microsoft.com/office/2007/relationships/hdphoto" Target="../media/hdphoto2.wdp"/><Relationship Id="rId7" Type="http://schemas.openxmlformats.org/officeDocument/2006/relationships/image" Target="../media/image10.png"/><Relationship Id="rId12" Type="http://schemas.microsoft.com/office/2007/relationships/hdphoto" Target="../media/hdphoto6.wdp"/><Relationship Id="rId2" Type="http://schemas.openxmlformats.org/officeDocument/2006/relationships/image" Target="../media/image7.png"/><Relationship Id="rId16" Type="http://schemas.openxmlformats.org/officeDocument/2006/relationships/image" Target="../media/image15.png"/><Relationship Id="rId1" Type="http://schemas.openxmlformats.org/officeDocument/2006/relationships/slideLayout" Target="../slideLayouts/slideLayout2.xml"/><Relationship Id="rId6" Type="http://schemas.microsoft.com/office/2007/relationships/hdphoto" Target="../media/hdphoto3.wdp"/><Relationship Id="rId11" Type="http://schemas.openxmlformats.org/officeDocument/2006/relationships/image" Target="../media/image12.png"/><Relationship Id="rId5" Type="http://schemas.openxmlformats.org/officeDocument/2006/relationships/image" Target="../media/image9.png"/><Relationship Id="rId15" Type="http://schemas.openxmlformats.org/officeDocument/2006/relationships/image" Target="../media/image14.jpeg"/><Relationship Id="rId10" Type="http://schemas.microsoft.com/office/2007/relationships/hdphoto" Target="../media/hdphoto5.wdp"/><Relationship Id="rId4" Type="http://schemas.openxmlformats.org/officeDocument/2006/relationships/image" Target="../media/image8.png"/><Relationship Id="rId9" Type="http://schemas.openxmlformats.org/officeDocument/2006/relationships/image" Target="../media/image11.png"/><Relationship Id="rId14" Type="http://schemas.microsoft.com/office/2007/relationships/hdphoto" Target="../media/hdphoto7.wdp"/></Relationships>
</file>

<file path=ppt/slides/_rels/slide3.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6.png"/><Relationship Id="rId7" Type="http://schemas.openxmlformats.org/officeDocument/2006/relationships/image" Target="../media/image18.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microsoft.com/office/2007/relationships/hdphoto" Target="../media/hdphoto2.wdp"/><Relationship Id="rId5" Type="http://schemas.openxmlformats.org/officeDocument/2006/relationships/image" Target="../media/image7.png"/><Relationship Id="rId4" Type="http://schemas.openxmlformats.org/officeDocument/2006/relationships/image" Target="../media/image17.png"/><Relationship Id="rId9" Type="http://schemas.openxmlformats.org/officeDocument/2006/relationships/image" Target="../media/image14.jpeg"/></Relationships>
</file>

<file path=ppt/slides/_rels/slide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4.jpeg"/></Relationships>
</file>

<file path=ppt/slides/_rels/slide5.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23.png"/><Relationship Id="rId7" Type="http://schemas.openxmlformats.org/officeDocument/2006/relationships/image" Target="../media/image24.png"/><Relationship Id="rId2" Type="http://schemas.openxmlformats.org/officeDocument/2006/relationships/image" Target="../media/image22.gif"/><Relationship Id="rId1" Type="http://schemas.openxmlformats.org/officeDocument/2006/relationships/slideLayout" Target="../slideLayouts/slideLayout2.xml"/><Relationship Id="rId6" Type="http://schemas.openxmlformats.org/officeDocument/2006/relationships/image" Target="../media/image14.jpeg"/><Relationship Id="rId5" Type="http://schemas.microsoft.com/office/2007/relationships/hdphoto" Target="../media/hdphoto2.wdp"/><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microsoft.com/office/2007/relationships/hdphoto" Target="../media/hdphoto2.wdp"/><Relationship Id="rId7"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4.png"/><Relationship Id="rId4" Type="http://schemas.openxmlformats.org/officeDocument/2006/relationships/image" Target="../media/image14.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mage 7"/>
          <p:cNvPicPr/>
          <p:nvPr/>
        </p:nvPicPr>
        <p:blipFill>
          <a:blip r:embed="rId2" cstate="print">
            <a:extLst>
              <a:ext uri="{BEBA8EAE-BF5A-486C-A8C5-ECC9F3942E4B}">
                <a14:imgProps xmlns:a14="http://schemas.microsoft.com/office/drawing/2010/main">
                  <a14:imgLayer r:embed="rId3">
                    <a14:imgEffect>
                      <a14:backgroundRemoval t="0" b="100000" l="0" r="99681">
                        <a14:foregroundMark x1="30511" y1="7827" x2="30351" y2="479"/>
                        <a14:foregroundMark x1="39617" y1="7508" x2="39137" y2="3355"/>
                        <a14:foregroundMark x1="46486" y1="7987" x2="45687" y2="6070"/>
                        <a14:foregroundMark x1="53674" y1="4153" x2="53674" y2="4153"/>
                        <a14:foregroundMark x1="64217" y1="5751" x2="64217" y2="5751"/>
                        <a14:foregroundMark x1="71086" y1="3035" x2="71086" y2="3035"/>
                        <a14:foregroundMark x1="95048" y1="28115" x2="95048" y2="28115"/>
                        <a14:foregroundMark x1="95367" y1="35783" x2="95367" y2="35783"/>
                        <a14:foregroundMark x1="93770" y1="44888" x2="93770" y2="44888"/>
                        <a14:foregroundMark x1="95048" y1="53355" x2="95048" y2="53355"/>
                        <a14:foregroundMark x1="95048" y1="53355" x2="95048" y2="53355"/>
                        <a14:foregroundMark x1="94409" y1="59904" x2="94409" y2="59904"/>
                        <a14:foregroundMark x1="94089" y1="69489" x2="94089" y2="69489"/>
                        <a14:foregroundMark x1="71246" y1="93610" x2="71246" y2="93610"/>
                        <a14:foregroundMark x1="63259" y1="94569" x2="63259" y2="94569"/>
                        <a14:foregroundMark x1="54313" y1="93610" x2="54313" y2="93610"/>
                        <a14:foregroundMark x1="47444" y1="90256" x2="47444" y2="90256"/>
                        <a14:foregroundMark x1="38978" y1="90895" x2="38978" y2="90895"/>
                        <a14:foregroundMark x1="30351" y1="93131" x2="30351" y2="93131"/>
                        <a14:foregroundMark x1="6390" y1="69489" x2="6390" y2="69489"/>
                        <a14:foregroundMark x1="8946" y1="60064" x2="8946" y2="60064"/>
                        <a14:foregroundMark x1="8466" y1="52875" x2="8466" y2="52875"/>
                        <a14:foregroundMark x1="7029" y1="44888" x2="7029" y2="44888"/>
                        <a14:foregroundMark x1="6709" y1="37380" x2="6709" y2="37380"/>
                        <a14:foregroundMark x1="7188" y1="28275" x2="7188" y2="28275"/>
                      </a14:backgroundRemoval>
                    </a14:imgEffect>
                  </a14:imgLayer>
                </a14:imgProps>
              </a:ext>
              <a:ext uri="{28A0092B-C50C-407E-A947-70E740481C1C}">
                <a14:useLocalDpi xmlns:a14="http://schemas.microsoft.com/office/drawing/2010/main" val="0"/>
              </a:ext>
            </a:extLst>
          </a:blip>
          <a:stretch>
            <a:fillRect/>
          </a:stretch>
        </p:blipFill>
        <p:spPr>
          <a:xfrm>
            <a:off x="9269471" y="4024996"/>
            <a:ext cx="2509838" cy="2509838"/>
          </a:xfrm>
          <a:prstGeom prst="rect">
            <a:avLst/>
          </a:prstGeom>
        </p:spPr>
      </p:pic>
      <p:pic>
        <p:nvPicPr>
          <p:cNvPr id="9" name="Image 8"/>
          <p:cNvPicPr/>
          <p:nvPr/>
        </p:nvPicPr>
        <p:blipFill>
          <a:blip r:embed="rId4" cstate="print">
            <a:extLst>
              <a:ext uri="{28A0092B-C50C-407E-A947-70E740481C1C}">
                <a14:useLocalDpi xmlns:a14="http://schemas.microsoft.com/office/drawing/2010/main" val="0"/>
              </a:ext>
            </a:extLst>
          </a:blip>
          <a:stretch>
            <a:fillRect/>
          </a:stretch>
        </p:blipFill>
        <p:spPr>
          <a:xfrm rot="20121684">
            <a:off x="9875875" y="4464683"/>
            <a:ext cx="1297030" cy="1600981"/>
          </a:xfrm>
          <a:prstGeom prst="rect">
            <a:avLst/>
          </a:prstGeom>
        </p:spPr>
      </p:pic>
      <p:sp>
        <p:nvSpPr>
          <p:cNvPr id="10" name="Zone de texte 2"/>
          <p:cNvSpPr txBox="1">
            <a:spLocks noChangeArrowheads="1"/>
          </p:cNvSpPr>
          <p:nvPr/>
        </p:nvSpPr>
        <p:spPr bwMode="auto">
          <a:xfrm>
            <a:off x="2667002" y="4659086"/>
            <a:ext cx="2304415" cy="838200"/>
          </a:xfrm>
          <a:prstGeom prst="rect">
            <a:avLst/>
          </a:prstGeom>
          <a:noFill/>
          <a:ln w="9525">
            <a:noFill/>
            <a:miter lim="800000"/>
            <a:headEnd/>
            <a:tailEnd/>
          </a:ln>
        </p:spPr>
        <p:txBody>
          <a:bodyPr rot="0" vert="horz" wrap="square" lIns="91440" tIns="45720" rIns="91440" bIns="45720" anchor="t" anchorCtr="0">
            <a:noAutofit/>
          </a:bodyPr>
          <a:lstStyle/>
          <a:p>
            <a:pPr>
              <a:lnSpc>
                <a:spcPct val="107000"/>
              </a:lnSpc>
              <a:spcAft>
                <a:spcPts val="800"/>
              </a:spcAft>
            </a:pPr>
            <a:r>
              <a:rPr lang="fr-FR" sz="4400" dirty="0">
                <a:latin typeface="Buran USSR" panose="02000500000000000000" pitchFamily="2" charset="0"/>
                <a:ea typeface="Calibri" panose="020F0502020204030204" pitchFamily="34" charset="0"/>
                <a:cs typeface="Times New Roman" panose="02020603050405020304" pitchFamily="18" charset="0"/>
              </a:rPr>
              <a:t>Project</a:t>
            </a:r>
            <a:endParaRPr lang="fr-FR" sz="2400" dirty="0">
              <a:latin typeface="Calibri" panose="020F0502020204030204" pitchFamily="34" charset="0"/>
              <a:ea typeface="Calibri" panose="020F0502020204030204" pitchFamily="34" charset="0"/>
              <a:cs typeface="Times New Roman" panose="02020603050405020304" pitchFamily="18" charset="0"/>
            </a:endParaRPr>
          </a:p>
        </p:txBody>
      </p:sp>
      <p:sp>
        <p:nvSpPr>
          <p:cNvPr id="11" name="Zone de texte 2"/>
          <p:cNvSpPr txBox="1">
            <a:spLocks noChangeArrowheads="1"/>
          </p:cNvSpPr>
          <p:nvPr/>
        </p:nvSpPr>
        <p:spPr bwMode="auto">
          <a:xfrm>
            <a:off x="3939539" y="5486402"/>
            <a:ext cx="5661660" cy="1623695"/>
          </a:xfrm>
          <a:prstGeom prst="rect">
            <a:avLst/>
          </a:prstGeom>
          <a:noFill/>
          <a:ln w="9525">
            <a:noFill/>
            <a:miter lim="800000"/>
            <a:headEnd/>
            <a:tailEnd/>
          </a:ln>
        </p:spPr>
        <p:txBody>
          <a:bodyPr rot="0" vert="horz" wrap="square" lIns="91440" tIns="45720" rIns="91440" bIns="45720" anchor="t" anchorCtr="0">
            <a:noAutofit/>
          </a:bodyPr>
          <a:lstStyle/>
          <a:p>
            <a:pPr>
              <a:lnSpc>
                <a:spcPct val="107000"/>
              </a:lnSpc>
              <a:spcAft>
                <a:spcPts val="800"/>
              </a:spcAft>
            </a:pPr>
            <a:r>
              <a:rPr lang="fr-FR" sz="7200" dirty="0">
                <a:latin typeface="Beyond The Mountains" pitchFamily="2" charset="0"/>
                <a:ea typeface="Calibri" panose="020F0502020204030204" pitchFamily="34" charset="0"/>
                <a:cs typeface="Times New Roman" panose="02020603050405020304" pitchFamily="18" charset="0"/>
              </a:rPr>
              <a:t>SmartPatate</a:t>
            </a:r>
            <a:endParaRPr lang="fr-FR" sz="1100" dirty="0">
              <a:latin typeface="Calibri" panose="020F0502020204030204" pitchFamily="34" charset="0"/>
              <a:ea typeface="Calibri" panose="020F0502020204030204" pitchFamily="34" charset="0"/>
              <a:cs typeface="Times New Roman" panose="02020603050405020304" pitchFamily="18" charset="0"/>
            </a:endParaRPr>
          </a:p>
        </p:txBody>
      </p:sp>
      <p:pic>
        <p:nvPicPr>
          <p:cNvPr id="3" name="Image 2"/>
          <p:cNvPicPr>
            <a:picLocks noChangeAspect="1"/>
          </p:cNvPicPr>
          <p:nvPr/>
        </p:nvPicPr>
        <p:blipFill rotWithShape="1">
          <a:blip r:embed="rId5" cstate="print">
            <a:extLst>
              <a:ext uri="{28A0092B-C50C-407E-A947-70E740481C1C}">
                <a14:useLocalDpi xmlns:a14="http://schemas.microsoft.com/office/drawing/2010/main" val="0"/>
              </a:ext>
            </a:extLst>
          </a:blip>
          <a:srcRect b="16515"/>
          <a:stretch/>
        </p:blipFill>
        <p:spPr>
          <a:xfrm>
            <a:off x="381000" y="304800"/>
            <a:ext cx="2286000" cy="1000125"/>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42841054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Image 17"/>
          <p:cNvPicPr>
            <a:picLocks noChangeAspect="1"/>
          </p:cNvPicPr>
          <p:nvPr/>
        </p:nvPicPr>
        <p:blipFill rotWithShape="1">
          <a:blip r:embed="rId2">
            <a:extLst>
              <a:ext uri="{BEBA8EAE-BF5A-486C-A8C5-ECC9F3942E4B}">
                <a14:imgProps xmlns:a14="http://schemas.microsoft.com/office/drawing/2010/main">
                  <a14:imgLayer r:embed="rId3">
                    <a14:imgEffect>
                      <a14:backgroundRemoval t="0" b="24740" l="0" r="100000">
                        <a14:foregroundMark x1="8203" y1="23047" x2="8203" y2="23047"/>
                        <a14:foregroundMark x1="32129" y1="23177" x2="32129" y2="23177"/>
                        <a14:foregroundMark x1="50195" y1="22917" x2="50195" y2="22917"/>
                        <a14:foregroundMark x1="65137" y1="18750" x2="65137" y2="18750"/>
                        <a14:foregroundMark x1="83691" y1="22786" x2="83691" y2="22786"/>
                      </a14:backgroundRemoval>
                    </a14:imgEffect>
                  </a14:imgLayer>
                </a14:imgProps>
              </a:ext>
              <a:ext uri="{28A0092B-C50C-407E-A947-70E740481C1C}">
                <a14:useLocalDpi xmlns:a14="http://schemas.microsoft.com/office/drawing/2010/main" val="0"/>
              </a:ext>
            </a:extLst>
          </a:blip>
          <a:srcRect b="74063"/>
          <a:stretch/>
        </p:blipFill>
        <p:spPr>
          <a:xfrm rot="10800000">
            <a:off x="0" y="5867400"/>
            <a:ext cx="12182802" cy="1235092"/>
          </a:xfrm>
          <a:prstGeom prst="rect">
            <a:avLst/>
          </a:prstGeom>
        </p:spPr>
      </p:pic>
      <p:sp>
        <p:nvSpPr>
          <p:cNvPr id="2" name="Title 1"/>
          <p:cNvSpPr>
            <a:spLocks noGrp="1"/>
          </p:cNvSpPr>
          <p:nvPr>
            <p:ph type="title"/>
          </p:nvPr>
        </p:nvSpPr>
        <p:spPr>
          <a:xfrm>
            <a:off x="76200" y="0"/>
            <a:ext cx="12192000" cy="1143000"/>
          </a:xfrm>
        </p:spPr>
        <p:txBody>
          <a:bodyPr>
            <a:normAutofit/>
          </a:bodyPr>
          <a:lstStyle/>
          <a:p>
            <a:pPr algn="ctr"/>
            <a:r>
              <a:rPr lang="fr-FR" sz="6000" b="0" dirty="0">
                <a:latin typeface="Brannboll F PERSONAL USE ONLY" panose="02000000000000000000" pitchFamily="2" charset="0"/>
              </a:rPr>
              <a:t>Présentation</a:t>
            </a:r>
            <a:r>
              <a:rPr lang="en-PH" sz="6000" b="0" dirty="0">
                <a:latin typeface="Brannboll F PERSONAL USE ONLY" panose="02000000000000000000" pitchFamily="2" charset="0"/>
              </a:rPr>
              <a:t> du </a:t>
            </a:r>
            <a:r>
              <a:rPr lang="fr-FR" sz="6000" b="0" dirty="0">
                <a:latin typeface="Brannboll F PERSONAL USE ONLY" panose="02000000000000000000" pitchFamily="2" charset="0"/>
              </a:rPr>
              <a:t>projet</a:t>
            </a:r>
          </a:p>
        </p:txBody>
      </p:sp>
      <p:sp>
        <p:nvSpPr>
          <p:cNvPr id="3" name="Content Placeholder 2"/>
          <p:cNvSpPr>
            <a:spLocks noGrp="1"/>
          </p:cNvSpPr>
          <p:nvPr>
            <p:ph idx="1"/>
          </p:nvPr>
        </p:nvSpPr>
        <p:spPr>
          <a:xfrm>
            <a:off x="685800" y="3323893"/>
            <a:ext cx="10972800" cy="2667000"/>
          </a:xfrm>
        </p:spPr>
        <p:txBody>
          <a:bodyPr>
            <a:normAutofit fontScale="70000" lnSpcReduction="20000"/>
          </a:bodyPr>
          <a:lstStyle/>
          <a:p>
            <a:r>
              <a:rPr lang="en-PH" sz="4000" dirty="0" err="1">
                <a:latin typeface="+mn-lt"/>
              </a:rPr>
              <a:t>Créer</a:t>
            </a:r>
            <a:r>
              <a:rPr lang="en-PH" sz="4000" dirty="0">
                <a:latin typeface="+mn-lt"/>
              </a:rPr>
              <a:t> un </a:t>
            </a:r>
            <a:r>
              <a:rPr lang="fr-FR" sz="4000" noProof="1">
                <a:latin typeface="+mn-lt"/>
              </a:rPr>
              <a:t>capteur</a:t>
            </a:r>
            <a:r>
              <a:rPr lang="en-PH" sz="4000" dirty="0">
                <a:latin typeface="+mn-lt"/>
              </a:rPr>
              <a:t> </a:t>
            </a:r>
            <a:r>
              <a:rPr lang="en-PH" sz="4000" dirty="0" err="1">
                <a:latin typeface="+mn-lt"/>
              </a:rPr>
              <a:t>capacitif</a:t>
            </a:r>
            <a:r>
              <a:rPr lang="en-PH" sz="4000" dirty="0">
                <a:latin typeface="+mn-lt"/>
              </a:rPr>
              <a:t> </a:t>
            </a:r>
            <a:r>
              <a:rPr lang="en-PH" sz="4000" dirty="0" err="1">
                <a:latin typeface="+mn-lt"/>
              </a:rPr>
              <a:t>permettant</a:t>
            </a:r>
            <a:r>
              <a:rPr lang="en-PH" sz="4000" dirty="0">
                <a:latin typeface="+mn-lt"/>
              </a:rPr>
              <a:t> de </a:t>
            </a:r>
            <a:r>
              <a:rPr lang="en-PH" sz="4000" dirty="0" err="1">
                <a:latin typeface="+mn-lt"/>
              </a:rPr>
              <a:t>détecter</a:t>
            </a:r>
            <a:r>
              <a:rPr lang="en-PH" sz="4000" dirty="0">
                <a:latin typeface="+mn-lt"/>
              </a:rPr>
              <a:t> :</a:t>
            </a:r>
          </a:p>
          <a:p>
            <a:endParaRPr lang="en-PH" sz="4000" dirty="0">
              <a:latin typeface="+mn-lt"/>
            </a:endParaRPr>
          </a:p>
          <a:p>
            <a:pPr lvl="1"/>
            <a:r>
              <a:rPr lang="fr-FR" sz="3400" dirty="0">
                <a:latin typeface="+mn-lt"/>
              </a:rPr>
              <a:t>Touché à un doigt</a:t>
            </a:r>
            <a:br>
              <a:rPr lang="fr-FR" sz="3400" dirty="0">
                <a:latin typeface="+mn-lt"/>
              </a:rPr>
            </a:br>
            <a:endParaRPr lang="fr-FR" sz="3400" dirty="0">
              <a:latin typeface="+mn-lt"/>
            </a:endParaRPr>
          </a:p>
          <a:p>
            <a:pPr lvl="1"/>
            <a:r>
              <a:rPr lang="fr-FR" sz="3400" dirty="0">
                <a:latin typeface="+mn-lt"/>
              </a:rPr>
              <a:t>Touché à deux doigts</a:t>
            </a:r>
            <a:br>
              <a:rPr lang="fr-FR" sz="3400" dirty="0">
                <a:latin typeface="+mn-lt"/>
              </a:rPr>
            </a:br>
            <a:endParaRPr lang="fr-FR" sz="3400" dirty="0">
              <a:latin typeface="+mn-lt"/>
            </a:endParaRPr>
          </a:p>
          <a:p>
            <a:pPr lvl="1"/>
            <a:r>
              <a:rPr lang="fr-FR" sz="3400" dirty="0">
                <a:latin typeface="+mn-lt"/>
              </a:rPr>
              <a:t>Saisie à pleine main</a:t>
            </a:r>
            <a:endParaRPr lang="en-PH" dirty="0"/>
          </a:p>
        </p:txBody>
      </p:sp>
      <p:pic>
        <p:nvPicPr>
          <p:cNvPr id="9" name="Image 8"/>
          <p:cNvPicPr/>
          <p:nvPr/>
        </p:nvPicPr>
        <p:blipFill>
          <a:blip r:embed="rId4" cstate="print">
            <a:extLst>
              <a:ext uri="{28A0092B-C50C-407E-A947-70E740481C1C}">
                <a14:useLocalDpi xmlns:a14="http://schemas.microsoft.com/office/drawing/2010/main" val="0"/>
              </a:ext>
            </a:extLst>
          </a:blip>
          <a:stretch>
            <a:fillRect/>
          </a:stretch>
        </p:blipFill>
        <p:spPr>
          <a:xfrm rot="155514">
            <a:off x="939839" y="2004141"/>
            <a:ext cx="1014255" cy="1147981"/>
          </a:xfrm>
          <a:prstGeom prst="rect">
            <a:avLst/>
          </a:prstGeom>
        </p:spPr>
      </p:pic>
      <p:sp>
        <p:nvSpPr>
          <p:cNvPr id="10" name="ZoneTexte 9"/>
          <p:cNvSpPr txBox="1"/>
          <p:nvPr/>
        </p:nvSpPr>
        <p:spPr>
          <a:xfrm>
            <a:off x="2060435" y="2475533"/>
            <a:ext cx="277682" cy="369332"/>
          </a:xfrm>
          <a:prstGeom prst="rect">
            <a:avLst/>
          </a:prstGeom>
          <a:noFill/>
        </p:spPr>
        <p:txBody>
          <a:bodyPr wrap="square" rtlCol="0">
            <a:spAutoFit/>
          </a:bodyPr>
          <a:lstStyle/>
          <a:p>
            <a:r>
              <a:rPr lang="fr-FR" dirty="0">
                <a:latin typeface="Eras Bold ITC" panose="020B0907030504020204" pitchFamily="34" charset="0"/>
              </a:rPr>
              <a:t>+</a:t>
            </a:r>
          </a:p>
        </p:txBody>
      </p:sp>
      <p:pic>
        <p:nvPicPr>
          <p:cNvPr id="11" name="Image 10"/>
          <p:cNvPicPr>
            <a:picLocks noChangeAspect="1"/>
          </p:cNvPicPr>
          <p:nvPr/>
        </p:nvPicPr>
        <p:blipFill rotWithShape="1">
          <a:blip r:embed="rId5">
            <a:extLst>
              <a:ext uri="{BEBA8EAE-BF5A-486C-A8C5-ECC9F3942E4B}">
                <a14:imgProps xmlns:a14="http://schemas.microsoft.com/office/drawing/2010/main">
                  <a14:imgLayer r:embed="rId6">
                    <a14:imgEffect>
                      <a14:backgroundRemoval t="10000" b="90000" l="10000" r="90000"/>
                    </a14:imgEffect>
                  </a14:imgLayer>
                </a14:imgProps>
              </a:ext>
            </a:extLst>
          </a:blip>
          <a:srcRect l="30876" t="12500" r="33102" b="7372"/>
          <a:stretch/>
        </p:blipFill>
        <p:spPr>
          <a:xfrm>
            <a:off x="2419019" y="2145932"/>
            <a:ext cx="533400" cy="1116473"/>
          </a:xfrm>
          <a:prstGeom prst="rect">
            <a:avLst/>
          </a:prstGeom>
        </p:spPr>
      </p:pic>
      <p:pic>
        <p:nvPicPr>
          <p:cNvPr id="15" name="Image 14"/>
          <p:cNvPicPr>
            <a:picLocks noChangeAspect="1"/>
          </p:cNvPicPr>
          <p:nvPr/>
        </p:nvPicPr>
        <p:blipFill>
          <a:blip r:embed="rId7">
            <a:extLst>
              <a:ext uri="{BEBA8EAE-BF5A-486C-A8C5-ECC9F3942E4B}">
                <a14:imgProps xmlns:a14="http://schemas.microsoft.com/office/drawing/2010/main">
                  <a14:imgLayer r:embed="rId8">
                    <a14:imgEffect>
                      <a14:backgroundRemoval t="9470" b="89773" l="758" r="98106"/>
                    </a14:imgEffect>
                  </a14:imgLayer>
                </a14:imgProps>
              </a:ext>
            </a:extLst>
          </a:blip>
          <a:stretch>
            <a:fillRect/>
          </a:stretch>
        </p:blipFill>
        <p:spPr>
          <a:xfrm>
            <a:off x="3505200" y="1752600"/>
            <a:ext cx="1524000" cy="1524000"/>
          </a:xfrm>
          <a:prstGeom prst="rect">
            <a:avLst/>
          </a:prstGeom>
        </p:spPr>
      </p:pic>
      <p:pic>
        <p:nvPicPr>
          <p:cNvPr id="17" name="Image 16"/>
          <p:cNvPicPr>
            <a:picLocks noChangeAspect="1"/>
          </p:cNvPicPr>
          <p:nvPr/>
        </p:nvPicPr>
        <p:blipFill rotWithShape="1">
          <a:blip r:embed="rId9">
            <a:extLst>
              <a:ext uri="{BEBA8EAE-BF5A-486C-A8C5-ECC9F3942E4B}">
                <a14:imgProps xmlns:a14="http://schemas.microsoft.com/office/drawing/2010/main">
                  <a14:imgLayer r:embed="rId10">
                    <a14:imgEffect>
                      <a14:backgroundRemoval t="10000" b="90000" l="10000" r="90000"/>
                    </a14:imgEffect>
                  </a14:imgLayer>
                </a14:imgProps>
              </a:ext>
            </a:extLst>
          </a:blip>
          <a:srcRect l="20278" t="15247" r="15833" b="23681"/>
          <a:stretch/>
        </p:blipFill>
        <p:spPr>
          <a:xfrm>
            <a:off x="5506409" y="1987274"/>
            <a:ext cx="1524000" cy="1092586"/>
          </a:xfrm>
          <a:prstGeom prst="rect">
            <a:avLst/>
          </a:prstGeom>
        </p:spPr>
      </p:pic>
      <p:pic>
        <p:nvPicPr>
          <p:cNvPr id="1028" name="Picture 4" descr="http://sigma.octopart.com/21628840/image/W%C3%BCrth-Elektronik-744772103.jpg"/>
          <p:cNvPicPr>
            <a:picLocks noChangeAspect="1" noChangeArrowheads="1"/>
          </p:cNvPicPr>
          <p:nvPr/>
        </p:nvPicPr>
        <p:blipFill>
          <a:blip r:embed="rId11">
            <a:extLst>
              <a:ext uri="{BEBA8EAE-BF5A-486C-A8C5-ECC9F3942E4B}">
                <a14:imgProps xmlns:a14="http://schemas.microsoft.com/office/drawing/2010/main">
                  <a14:imgLayer r:embed="rId12">
                    <a14:imgEffect>
                      <a14:backgroundRemoval t="3000" b="99000" l="2767" r="96838"/>
                    </a14:imgEffect>
                  </a14:imgLayer>
                </a14:imgProps>
              </a:ext>
              <a:ext uri="{28A0092B-C50C-407E-A947-70E740481C1C}">
                <a14:useLocalDpi xmlns:a14="http://schemas.microsoft.com/office/drawing/2010/main" val="0"/>
              </a:ext>
            </a:extLst>
          </a:blip>
          <a:srcRect/>
          <a:stretch>
            <a:fillRect/>
          </a:stretch>
        </p:blipFill>
        <p:spPr bwMode="auto">
          <a:xfrm>
            <a:off x="7543800" y="2109722"/>
            <a:ext cx="1296636" cy="1025008"/>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s://tutoarduino.com/wp-content/uploads/2013/01/arduinouno01.jpg"/>
          <p:cNvPicPr>
            <a:picLocks noChangeAspect="1" noChangeArrowheads="1"/>
          </p:cNvPicPr>
          <p:nvPr/>
        </p:nvPicPr>
        <p:blipFill>
          <a:blip r:embed="rId13" cstate="print">
            <a:extLst>
              <a:ext uri="{BEBA8EAE-BF5A-486C-A8C5-ECC9F3942E4B}">
                <a14:imgProps xmlns:a14="http://schemas.microsoft.com/office/drawing/2010/main">
                  <a14:imgLayer r:embed="rId14">
                    <a14:imgEffect>
                      <a14:backgroundRemoval t="9049" b="94896" l="4340" r="97736">
                        <a14:foregroundMark x1="5660" y1="42691" x2="5849" y2="33411"/>
                        <a14:foregroundMark x1="17358" y1="41067" x2="23585" y2="42227"/>
                        <a14:foregroundMark x1="16415" y1="15777" x2="21132" y2="26218"/>
                        <a14:foregroundMark x1="6792" y1="42691" x2="18302" y2="30626"/>
                        <a14:foregroundMark x1="29434" y1="54060" x2="40000" y2="53596"/>
                        <a14:foregroundMark x1="32075" y1="76102" x2="35283" y2="76798"/>
                        <a14:foregroundMark x1="39811" y1="76102" x2="39811" y2="76102"/>
                        <a14:foregroundMark x1="49057" y1="42227" x2="64528" y2="36659"/>
                        <a14:backgroundMark x1="91132" y1="80974" x2="91132" y2="80974"/>
                      </a14:backgroundRemoval>
                    </a14:imgEffect>
                  </a14:imgLayer>
                </a14:imgProps>
              </a:ext>
              <a:ext uri="{28A0092B-C50C-407E-A947-70E740481C1C}">
                <a14:useLocalDpi xmlns:a14="http://schemas.microsoft.com/office/drawing/2010/main" val="0"/>
              </a:ext>
            </a:extLst>
          </a:blip>
          <a:srcRect/>
          <a:stretch>
            <a:fillRect/>
          </a:stretch>
        </p:blipFill>
        <p:spPr bwMode="auto">
          <a:xfrm>
            <a:off x="9220200" y="1726426"/>
            <a:ext cx="2133600" cy="1735060"/>
          </a:xfrm>
          <a:prstGeom prst="rect">
            <a:avLst/>
          </a:prstGeom>
          <a:noFill/>
          <a:extLst>
            <a:ext uri="{909E8E84-426E-40DD-AFC4-6F175D3DCCD1}">
              <a14:hiddenFill xmlns:a14="http://schemas.microsoft.com/office/drawing/2010/main">
                <a:solidFill>
                  <a:srgbClr val="FFFFFF"/>
                </a:solidFill>
              </a14:hiddenFill>
            </a:ext>
          </a:extLst>
        </p:spPr>
      </p:pic>
      <p:sp>
        <p:nvSpPr>
          <p:cNvPr id="20" name="ZoneTexte 19"/>
          <p:cNvSpPr txBox="1"/>
          <p:nvPr/>
        </p:nvSpPr>
        <p:spPr>
          <a:xfrm>
            <a:off x="3070865" y="2475533"/>
            <a:ext cx="277682" cy="369332"/>
          </a:xfrm>
          <a:prstGeom prst="rect">
            <a:avLst/>
          </a:prstGeom>
          <a:noFill/>
        </p:spPr>
        <p:txBody>
          <a:bodyPr wrap="square" rtlCol="0">
            <a:spAutoFit/>
          </a:bodyPr>
          <a:lstStyle/>
          <a:p>
            <a:r>
              <a:rPr lang="fr-FR" dirty="0">
                <a:latin typeface="Eras Bold ITC" panose="020B0907030504020204" pitchFamily="34" charset="0"/>
              </a:rPr>
              <a:t>+</a:t>
            </a:r>
          </a:p>
        </p:txBody>
      </p:sp>
      <p:sp>
        <p:nvSpPr>
          <p:cNvPr id="21" name="ZoneTexte 20"/>
          <p:cNvSpPr txBox="1"/>
          <p:nvPr/>
        </p:nvSpPr>
        <p:spPr>
          <a:xfrm>
            <a:off x="5316830" y="2334834"/>
            <a:ext cx="277682" cy="369332"/>
          </a:xfrm>
          <a:prstGeom prst="rect">
            <a:avLst/>
          </a:prstGeom>
          <a:noFill/>
        </p:spPr>
        <p:txBody>
          <a:bodyPr wrap="square" rtlCol="0">
            <a:spAutoFit/>
          </a:bodyPr>
          <a:lstStyle/>
          <a:p>
            <a:r>
              <a:rPr lang="fr-FR" dirty="0">
                <a:latin typeface="Eras Bold ITC" panose="020B0907030504020204" pitchFamily="34" charset="0"/>
              </a:rPr>
              <a:t>+</a:t>
            </a:r>
          </a:p>
        </p:txBody>
      </p:sp>
      <p:sp>
        <p:nvSpPr>
          <p:cNvPr id="22" name="ZoneTexte 21"/>
          <p:cNvSpPr txBox="1"/>
          <p:nvPr/>
        </p:nvSpPr>
        <p:spPr>
          <a:xfrm>
            <a:off x="6960700" y="2334834"/>
            <a:ext cx="277682" cy="369332"/>
          </a:xfrm>
          <a:prstGeom prst="rect">
            <a:avLst/>
          </a:prstGeom>
          <a:noFill/>
        </p:spPr>
        <p:txBody>
          <a:bodyPr wrap="square" rtlCol="0">
            <a:spAutoFit/>
          </a:bodyPr>
          <a:lstStyle/>
          <a:p>
            <a:r>
              <a:rPr lang="fr-FR" dirty="0">
                <a:latin typeface="Eras Bold ITC" panose="020B0907030504020204" pitchFamily="34" charset="0"/>
              </a:rPr>
              <a:t>+</a:t>
            </a:r>
          </a:p>
        </p:txBody>
      </p:sp>
      <p:sp>
        <p:nvSpPr>
          <p:cNvPr id="23" name="ZoneTexte 22"/>
          <p:cNvSpPr txBox="1"/>
          <p:nvPr/>
        </p:nvSpPr>
        <p:spPr>
          <a:xfrm>
            <a:off x="8837100" y="2334834"/>
            <a:ext cx="277682" cy="369332"/>
          </a:xfrm>
          <a:prstGeom prst="rect">
            <a:avLst/>
          </a:prstGeom>
          <a:noFill/>
        </p:spPr>
        <p:txBody>
          <a:bodyPr wrap="square" rtlCol="0">
            <a:spAutoFit/>
          </a:bodyPr>
          <a:lstStyle/>
          <a:p>
            <a:r>
              <a:rPr lang="fr-FR" dirty="0">
                <a:latin typeface="Eras Bold ITC" panose="020B0907030504020204" pitchFamily="34" charset="0"/>
              </a:rPr>
              <a:t>+</a:t>
            </a:r>
          </a:p>
        </p:txBody>
      </p:sp>
      <p:pic>
        <p:nvPicPr>
          <p:cNvPr id="25" name="Image 24"/>
          <p:cNvPicPr>
            <a:picLocks noChangeAspect="1"/>
          </p:cNvPicPr>
          <p:nvPr/>
        </p:nvPicPr>
        <p:blipFill rotWithShape="1">
          <a:blip r:embed="rId15" cstate="print">
            <a:extLst>
              <a:ext uri="{28A0092B-C50C-407E-A947-70E740481C1C}">
                <a14:useLocalDpi xmlns:a14="http://schemas.microsoft.com/office/drawing/2010/main" val="0"/>
              </a:ext>
            </a:extLst>
          </a:blip>
          <a:srcRect b="16515"/>
          <a:stretch/>
        </p:blipFill>
        <p:spPr>
          <a:xfrm>
            <a:off x="10363200" y="264321"/>
            <a:ext cx="1600200" cy="700088"/>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pic>
        <p:nvPicPr>
          <p:cNvPr id="19" name="Image 18"/>
          <p:cNvPicPr>
            <a:picLocks noChangeAspect="1"/>
          </p:cNvPicPr>
          <p:nvPr/>
        </p:nvPicPr>
        <p:blipFill>
          <a:blip r:embed="rId16" cstate="print">
            <a:extLst>
              <a:ext uri="{28A0092B-C50C-407E-A947-70E740481C1C}">
                <a14:useLocalDpi xmlns:a14="http://schemas.microsoft.com/office/drawing/2010/main" val="0"/>
              </a:ext>
            </a:extLst>
          </a:blip>
          <a:stretch>
            <a:fillRect/>
          </a:stretch>
        </p:blipFill>
        <p:spPr>
          <a:xfrm>
            <a:off x="9224138" y="3536601"/>
            <a:ext cx="2278123" cy="2733747"/>
          </a:xfrm>
          <a:prstGeom prst="rect">
            <a:avLst/>
          </a:prstGeom>
          <a:ln>
            <a:noFill/>
          </a:ln>
          <a:effectLst>
            <a:outerShdw blurRad="292100" dist="139700" dir="2700000" algn="tl" rotWithShape="0">
              <a:srgbClr val="333333">
                <a:alpha val="65000"/>
              </a:srgbClr>
            </a:outerShdw>
          </a:effectLst>
        </p:spPr>
      </p:pic>
      <p:sp>
        <p:nvSpPr>
          <p:cNvPr id="27" name="ZoneTexte 26"/>
          <p:cNvSpPr txBox="1"/>
          <p:nvPr/>
        </p:nvSpPr>
        <p:spPr>
          <a:xfrm>
            <a:off x="8842862" y="4676762"/>
            <a:ext cx="277682" cy="369332"/>
          </a:xfrm>
          <a:prstGeom prst="rect">
            <a:avLst/>
          </a:prstGeom>
          <a:noFill/>
        </p:spPr>
        <p:txBody>
          <a:bodyPr wrap="square" rtlCol="0">
            <a:spAutoFit/>
          </a:bodyPr>
          <a:lstStyle/>
          <a:p>
            <a:r>
              <a:rPr lang="fr-FR" dirty="0">
                <a:latin typeface="Eras Bold ITC" panose="020B0907030504020204" pitchFamily="34" charset="0"/>
              </a:rPr>
              <a:t>+</a:t>
            </a:r>
          </a:p>
        </p:txBody>
      </p:sp>
    </p:spTree>
    <p:extLst>
      <p:ext uri="{BB962C8B-B14F-4D97-AF65-F5344CB8AC3E}">
        <p14:creationId xmlns:p14="http://schemas.microsoft.com/office/powerpoint/2010/main" val="26926921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Image 13"/>
          <p:cNvPicPr>
            <a:picLocks noChangeAspect="1"/>
          </p:cNvPicPr>
          <p:nvPr/>
        </p:nvPicPr>
        <p:blipFill rotWithShape="1">
          <a:blip r:embed="rId3"/>
          <a:srcRect b="1472"/>
          <a:stretch/>
        </p:blipFill>
        <p:spPr>
          <a:xfrm>
            <a:off x="6931742" y="1219197"/>
            <a:ext cx="4378201" cy="2981914"/>
          </a:xfrm>
          <a:prstGeom prst="rect">
            <a:avLst/>
          </a:prstGeom>
          <a:ln>
            <a:noFill/>
          </a:ln>
          <a:effectLst>
            <a:outerShdw blurRad="292100" dist="139700" dir="2700000" algn="tl" rotWithShape="0">
              <a:srgbClr val="333333">
                <a:alpha val="65000"/>
              </a:srgbClr>
            </a:outerShdw>
          </a:effectLst>
        </p:spPr>
      </p:pic>
      <p:pic>
        <p:nvPicPr>
          <p:cNvPr id="11" name="Image 10"/>
          <p:cNvPicPr>
            <a:picLocks noChangeAspect="1"/>
          </p:cNvPicPr>
          <p:nvPr/>
        </p:nvPicPr>
        <p:blipFill rotWithShape="1">
          <a:blip r:embed="rId4"/>
          <a:srcRect l="4408" t="3555" r="10209" b="2815"/>
          <a:stretch/>
        </p:blipFill>
        <p:spPr>
          <a:xfrm>
            <a:off x="903184" y="1032956"/>
            <a:ext cx="3810001" cy="3271631"/>
          </a:xfrm>
          <a:prstGeom prst="rect">
            <a:avLst/>
          </a:prstGeom>
          <a:ln>
            <a:noFill/>
          </a:ln>
          <a:effectLst>
            <a:outerShdw blurRad="292100" dist="139700" dir="2700000" algn="tl" rotWithShape="0">
              <a:srgbClr val="333333">
                <a:alpha val="65000"/>
              </a:srgbClr>
            </a:outerShdw>
          </a:effectLst>
        </p:spPr>
      </p:pic>
      <p:sp>
        <p:nvSpPr>
          <p:cNvPr id="2" name="Title 1"/>
          <p:cNvSpPr>
            <a:spLocks noGrp="1"/>
          </p:cNvSpPr>
          <p:nvPr>
            <p:ph type="title"/>
          </p:nvPr>
        </p:nvSpPr>
        <p:spPr>
          <a:xfrm>
            <a:off x="0" y="-12293"/>
            <a:ext cx="12192000" cy="1143000"/>
          </a:xfrm>
        </p:spPr>
        <p:txBody>
          <a:bodyPr>
            <a:normAutofit/>
          </a:bodyPr>
          <a:lstStyle/>
          <a:p>
            <a:pPr algn="ctr"/>
            <a:r>
              <a:rPr lang="fr-FR" sz="6000" b="0" dirty="0">
                <a:latin typeface="Brannboll F PERSONAL USE ONLY" panose="02000000000000000000" pitchFamily="2" charset="0"/>
              </a:rPr>
              <a:t>Expériences</a:t>
            </a:r>
          </a:p>
        </p:txBody>
      </p:sp>
      <p:pic>
        <p:nvPicPr>
          <p:cNvPr id="5" name="Image 4"/>
          <p:cNvPicPr>
            <a:picLocks noChangeAspect="1"/>
          </p:cNvPicPr>
          <p:nvPr/>
        </p:nvPicPr>
        <p:blipFill rotWithShape="1">
          <a:blip r:embed="rId5">
            <a:extLst>
              <a:ext uri="{BEBA8EAE-BF5A-486C-A8C5-ECC9F3942E4B}">
                <a14:imgProps xmlns:a14="http://schemas.microsoft.com/office/drawing/2010/main">
                  <a14:imgLayer r:embed="rId6">
                    <a14:imgEffect>
                      <a14:backgroundRemoval t="0" b="24740" l="0" r="100000">
                        <a14:foregroundMark x1="8203" y1="23047" x2="8203" y2="23047"/>
                        <a14:foregroundMark x1="32129" y1="23177" x2="32129" y2="23177"/>
                        <a14:foregroundMark x1="50195" y1="22917" x2="50195" y2="22917"/>
                        <a14:foregroundMark x1="65137" y1="18750" x2="65137" y2="18750"/>
                        <a14:foregroundMark x1="83691" y1="22786" x2="83691" y2="22786"/>
                      </a14:backgroundRemoval>
                    </a14:imgEffect>
                  </a14:imgLayer>
                </a14:imgProps>
              </a:ext>
              <a:ext uri="{28A0092B-C50C-407E-A947-70E740481C1C}">
                <a14:useLocalDpi xmlns:a14="http://schemas.microsoft.com/office/drawing/2010/main" val="0"/>
              </a:ext>
            </a:extLst>
          </a:blip>
          <a:srcRect b="74063"/>
          <a:stretch/>
        </p:blipFill>
        <p:spPr>
          <a:xfrm rot="10800000">
            <a:off x="0" y="5867400"/>
            <a:ext cx="12182802" cy="1235092"/>
          </a:xfrm>
          <a:prstGeom prst="rect">
            <a:avLst/>
          </a:prstGeom>
        </p:spPr>
      </p:pic>
      <p:cxnSp>
        <p:nvCxnSpPr>
          <p:cNvPr id="7" name="Connecteur droit 6"/>
          <p:cNvCxnSpPr>
            <a:cxnSpLocks/>
          </p:cNvCxnSpPr>
          <p:nvPr/>
        </p:nvCxnSpPr>
        <p:spPr>
          <a:xfrm>
            <a:off x="5867400" y="1676402"/>
            <a:ext cx="0" cy="4114801"/>
          </a:xfrm>
          <a:prstGeom prst="line">
            <a:avLst/>
          </a:prstGeom>
        </p:spPr>
        <p:style>
          <a:lnRef idx="3">
            <a:schemeClr val="accent2"/>
          </a:lnRef>
          <a:fillRef idx="0">
            <a:schemeClr val="accent2"/>
          </a:fillRef>
          <a:effectRef idx="2">
            <a:schemeClr val="accent2"/>
          </a:effectRef>
          <a:fontRef idx="minor">
            <a:schemeClr val="tx1"/>
          </a:fontRef>
        </p:style>
      </p:cxnSp>
      <p:pic>
        <p:nvPicPr>
          <p:cNvPr id="10" name="Image 9"/>
          <p:cNvPicPr/>
          <p:nvPr/>
        </p:nvPicPr>
        <p:blipFill rotWithShape="1">
          <a:blip r:embed="rId7">
            <a:extLst>
              <a:ext uri="{28A0092B-C50C-407E-A947-70E740481C1C}">
                <a14:useLocalDpi xmlns:a14="http://schemas.microsoft.com/office/drawing/2010/main" val="0"/>
              </a:ext>
            </a:extLst>
          </a:blip>
          <a:srcRect l="3067" t="2637" r="3314" b="3836"/>
          <a:stretch/>
        </p:blipFill>
        <p:spPr bwMode="auto">
          <a:xfrm>
            <a:off x="-4916" y="4302129"/>
            <a:ext cx="5801753" cy="247967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a:ext uri="{53640926-AAD7-44D8-BBD7-CCE9431645EC}">
              <a14:shadowObscured xmlns:a14="http://schemas.microsoft.com/office/drawing/2010/main"/>
            </a:ext>
          </a:extLst>
        </p:spPr>
      </p:pic>
      <p:pic>
        <p:nvPicPr>
          <p:cNvPr id="12" name="Image 11"/>
          <p:cNvPicPr>
            <a:picLocks noChangeAspect="1"/>
          </p:cNvPicPr>
          <p:nvPr/>
        </p:nvPicPr>
        <p:blipFill rotWithShape="1">
          <a:blip r:embed="rId8">
            <a:extLst>
              <a:ext uri="{28A0092B-C50C-407E-A947-70E740481C1C}">
                <a14:useLocalDpi xmlns:a14="http://schemas.microsoft.com/office/drawing/2010/main" val="0"/>
              </a:ext>
            </a:extLst>
          </a:blip>
          <a:srcRect l="7618" t="17458" r="4775" b="7156"/>
          <a:stretch/>
        </p:blipFill>
        <p:spPr>
          <a:xfrm>
            <a:off x="6055442" y="4114800"/>
            <a:ext cx="5959174" cy="273486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7" name="Image 16"/>
          <p:cNvPicPr>
            <a:picLocks noChangeAspect="1"/>
          </p:cNvPicPr>
          <p:nvPr/>
        </p:nvPicPr>
        <p:blipFill rotWithShape="1">
          <a:blip r:embed="rId9" cstate="print">
            <a:extLst>
              <a:ext uri="{28A0092B-C50C-407E-A947-70E740481C1C}">
                <a14:useLocalDpi xmlns:a14="http://schemas.microsoft.com/office/drawing/2010/main" val="0"/>
              </a:ext>
            </a:extLst>
          </a:blip>
          <a:srcRect b="16515"/>
          <a:stretch/>
        </p:blipFill>
        <p:spPr>
          <a:xfrm>
            <a:off x="10363200" y="264321"/>
            <a:ext cx="1600200" cy="700088"/>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
        <p:nvSpPr>
          <p:cNvPr id="18" name="ZoneTexte 17"/>
          <p:cNvSpPr txBox="1"/>
          <p:nvPr/>
        </p:nvSpPr>
        <p:spPr>
          <a:xfrm>
            <a:off x="4925016" y="2914987"/>
            <a:ext cx="968769" cy="369332"/>
          </a:xfrm>
          <a:prstGeom prst="rect">
            <a:avLst/>
          </a:prstGeom>
          <a:noFill/>
        </p:spPr>
        <p:txBody>
          <a:bodyPr wrap="square" rtlCol="0">
            <a:spAutoFit/>
          </a:bodyPr>
          <a:lstStyle/>
          <a:p>
            <a:r>
              <a:rPr lang="fr-FR" dirty="0" err="1">
                <a:effectLst>
                  <a:outerShdw blurRad="38100" dist="38100" dir="2700000" algn="tl">
                    <a:srgbClr val="000000">
                      <a:alpha val="43137"/>
                    </a:srgbClr>
                  </a:outerShdw>
                </a:effectLst>
                <a:latin typeface="Beyond The Mountains" pitchFamily="2" charset="0"/>
              </a:rPr>
              <a:t>Exp</a:t>
            </a:r>
            <a:r>
              <a:rPr lang="fr-FR" dirty="0">
                <a:effectLst>
                  <a:outerShdw blurRad="38100" dist="38100" dir="2700000" algn="tl">
                    <a:srgbClr val="000000">
                      <a:alpha val="43137"/>
                    </a:srgbClr>
                  </a:outerShdw>
                </a:effectLst>
                <a:latin typeface="Beyond The Mountains" pitchFamily="2" charset="0"/>
              </a:rPr>
              <a:t> 1</a:t>
            </a:r>
          </a:p>
        </p:txBody>
      </p:sp>
      <p:sp>
        <p:nvSpPr>
          <p:cNvPr id="19" name="ZoneTexte 18"/>
          <p:cNvSpPr txBox="1"/>
          <p:nvPr/>
        </p:nvSpPr>
        <p:spPr>
          <a:xfrm>
            <a:off x="6048789" y="2915558"/>
            <a:ext cx="968769" cy="369332"/>
          </a:xfrm>
          <a:prstGeom prst="rect">
            <a:avLst/>
          </a:prstGeom>
          <a:noFill/>
        </p:spPr>
        <p:txBody>
          <a:bodyPr wrap="square" rtlCol="0">
            <a:spAutoFit/>
          </a:bodyPr>
          <a:lstStyle/>
          <a:p>
            <a:r>
              <a:rPr lang="fr-FR" dirty="0" err="1">
                <a:effectLst>
                  <a:outerShdw blurRad="38100" dist="38100" dir="2700000" algn="tl">
                    <a:srgbClr val="000000">
                      <a:alpha val="43137"/>
                    </a:srgbClr>
                  </a:outerShdw>
                </a:effectLst>
                <a:latin typeface="Beyond The Mountains" pitchFamily="2" charset="0"/>
              </a:rPr>
              <a:t>Exp</a:t>
            </a:r>
            <a:r>
              <a:rPr lang="fr-FR" dirty="0">
                <a:effectLst>
                  <a:outerShdw blurRad="38100" dist="38100" dir="2700000" algn="tl">
                    <a:srgbClr val="000000">
                      <a:alpha val="43137"/>
                    </a:srgbClr>
                  </a:outerShdw>
                </a:effectLst>
                <a:latin typeface="Beyond The Mountains" pitchFamily="2" charset="0"/>
              </a:rPr>
              <a:t> 2</a:t>
            </a:r>
          </a:p>
        </p:txBody>
      </p:sp>
    </p:spTree>
    <p:extLst>
      <p:ext uri="{BB962C8B-B14F-4D97-AF65-F5344CB8AC3E}">
        <p14:creationId xmlns:p14="http://schemas.microsoft.com/office/powerpoint/2010/main" val="6759423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Flèche : droite 17"/>
          <p:cNvSpPr/>
          <p:nvPr/>
        </p:nvSpPr>
        <p:spPr>
          <a:xfrm rot="5400000">
            <a:off x="1804279" y="5334667"/>
            <a:ext cx="457200" cy="381000"/>
          </a:xfrm>
          <a:prstGeom prst="rightArrow">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fr-FR"/>
          </a:p>
        </p:txBody>
      </p:sp>
      <p:sp>
        <p:nvSpPr>
          <p:cNvPr id="17" name="Flèche : droite 16"/>
          <p:cNvSpPr/>
          <p:nvPr/>
        </p:nvSpPr>
        <p:spPr>
          <a:xfrm rot="10800000">
            <a:off x="3030878" y="4731209"/>
            <a:ext cx="457200" cy="381000"/>
          </a:xfrm>
          <a:prstGeom prst="rightArrow">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fr-FR"/>
          </a:p>
        </p:txBody>
      </p:sp>
      <p:sp>
        <p:nvSpPr>
          <p:cNvPr id="15" name="Flèche : droite 14"/>
          <p:cNvSpPr/>
          <p:nvPr/>
        </p:nvSpPr>
        <p:spPr>
          <a:xfrm>
            <a:off x="2829848" y="3514996"/>
            <a:ext cx="457200" cy="381000"/>
          </a:xfrm>
          <a:prstGeom prst="rightArrow">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fr-FR"/>
          </a:p>
        </p:txBody>
      </p:sp>
      <p:sp>
        <p:nvSpPr>
          <p:cNvPr id="2" name="Title 1"/>
          <p:cNvSpPr>
            <a:spLocks noGrp="1"/>
          </p:cNvSpPr>
          <p:nvPr>
            <p:ph type="title"/>
          </p:nvPr>
        </p:nvSpPr>
        <p:spPr>
          <a:xfrm>
            <a:off x="0" y="0"/>
            <a:ext cx="12192000" cy="1143000"/>
          </a:xfrm>
        </p:spPr>
        <p:txBody>
          <a:bodyPr>
            <a:normAutofit/>
          </a:bodyPr>
          <a:lstStyle/>
          <a:p>
            <a:pPr algn="ctr"/>
            <a:r>
              <a:rPr lang="fr-FR" sz="5400" b="0" dirty="0">
                <a:latin typeface="Brannboll F PERSONAL USE ONLY" panose="02000000000000000000" pitchFamily="2" charset="0"/>
              </a:rPr>
              <a:t>Explication du fonctionnement1</a:t>
            </a:r>
          </a:p>
        </p:txBody>
      </p:sp>
      <p:sp>
        <p:nvSpPr>
          <p:cNvPr id="3" name="Content Placeholder 2"/>
          <p:cNvSpPr>
            <a:spLocks noGrp="1"/>
          </p:cNvSpPr>
          <p:nvPr>
            <p:ph idx="1"/>
          </p:nvPr>
        </p:nvSpPr>
        <p:spPr>
          <a:xfrm>
            <a:off x="304800" y="1646938"/>
            <a:ext cx="10972800" cy="1536886"/>
          </a:xfrm>
        </p:spPr>
        <p:txBody>
          <a:bodyPr>
            <a:normAutofit fontScale="92500" lnSpcReduction="10000"/>
          </a:bodyPr>
          <a:lstStyle/>
          <a:p>
            <a:r>
              <a:rPr lang="fr-FR" sz="2400" dirty="0"/>
              <a:t>Capteur capacitif simple : capacité entre électrode active et terre avec un circuit RC</a:t>
            </a:r>
          </a:p>
          <a:p>
            <a:r>
              <a:rPr lang="fr-FR" sz="2400" dirty="0"/>
              <a:t>Notre projet : mesure changement d’amplitude</a:t>
            </a:r>
          </a:p>
          <a:p>
            <a:pPr marL="0" indent="0">
              <a:buNone/>
            </a:pPr>
            <a:r>
              <a:rPr lang="fr-FR" sz="2400" dirty="0"/>
              <a:t>     de différentes fréquences avec un circuit RLC </a:t>
            </a:r>
          </a:p>
          <a:p>
            <a:pPr marL="0" indent="0">
              <a:buNone/>
            </a:pPr>
            <a:r>
              <a:rPr lang="fr-FR" sz="2400" dirty="0"/>
              <a:t>     passe bande</a:t>
            </a:r>
          </a:p>
        </p:txBody>
      </p:sp>
      <p:pic>
        <p:nvPicPr>
          <p:cNvPr id="5" name="Image 4"/>
          <p:cNvPicPr>
            <a:picLocks noChangeAspect="1"/>
          </p:cNvPicPr>
          <p:nvPr/>
        </p:nvPicPr>
        <p:blipFill rotWithShape="1">
          <a:blip r:embed="rId2">
            <a:extLst>
              <a:ext uri="{BEBA8EAE-BF5A-486C-A8C5-ECC9F3942E4B}">
                <a14:imgProps xmlns:a14="http://schemas.microsoft.com/office/drawing/2010/main">
                  <a14:imgLayer r:embed="rId3">
                    <a14:imgEffect>
                      <a14:backgroundRemoval t="0" b="24740" l="0" r="100000">
                        <a14:foregroundMark x1="8203" y1="23047" x2="8203" y2="23047"/>
                        <a14:foregroundMark x1="32129" y1="23177" x2="32129" y2="23177"/>
                        <a14:foregroundMark x1="50195" y1="22917" x2="50195" y2="22917"/>
                        <a14:foregroundMark x1="65137" y1="18750" x2="65137" y2="18750"/>
                        <a14:foregroundMark x1="83691" y1="22786" x2="83691" y2="22786"/>
                      </a14:backgroundRemoval>
                    </a14:imgEffect>
                  </a14:imgLayer>
                </a14:imgProps>
              </a:ext>
              <a:ext uri="{28A0092B-C50C-407E-A947-70E740481C1C}">
                <a14:useLocalDpi xmlns:a14="http://schemas.microsoft.com/office/drawing/2010/main" val="0"/>
              </a:ext>
            </a:extLst>
          </a:blip>
          <a:srcRect b="74063"/>
          <a:stretch/>
        </p:blipFill>
        <p:spPr>
          <a:xfrm rot="10800000">
            <a:off x="0" y="5867400"/>
            <a:ext cx="12182802" cy="1235092"/>
          </a:xfrm>
          <a:prstGeom prst="rect">
            <a:avLst/>
          </a:prstGeom>
        </p:spPr>
      </p:pic>
      <p:pic>
        <p:nvPicPr>
          <p:cNvPr id="8" name="Image 7"/>
          <p:cNvPicPr>
            <a:picLocks noChangeAspect="1"/>
          </p:cNvPicPr>
          <p:nvPr/>
        </p:nvPicPr>
        <p:blipFill rotWithShape="1">
          <a:blip r:embed="rId4" cstate="print">
            <a:extLst>
              <a:ext uri="{28A0092B-C50C-407E-A947-70E740481C1C}">
                <a14:useLocalDpi xmlns:a14="http://schemas.microsoft.com/office/drawing/2010/main" val="0"/>
              </a:ext>
            </a:extLst>
          </a:blip>
          <a:srcRect b="16515"/>
          <a:stretch/>
        </p:blipFill>
        <p:spPr>
          <a:xfrm>
            <a:off x="10363200" y="264321"/>
            <a:ext cx="1600200" cy="700088"/>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
        <p:nvSpPr>
          <p:cNvPr id="12" name="Rectangle 11"/>
          <p:cNvSpPr/>
          <p:nvPr/>
        </p:nvSpPr>
        <p:spPr>
          <a:xfrm>
            <a:off x="3314786" y="4589344"/>
            <a:ext cx="1830328" cy="685800"/>
          </a:xfrm>
          <a:prstGeom prst="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fr-FR" dirty="0"/>
              <a:t>Evènement tactile</a:t>
            </a:r>
          </a:p>
        </p:txBody>
      </p:sp>
      <p:sp>
        <p:nvSpPr>
          <p:cNvPr id="13" name="Rectangle 12"/>
          <p:cNvSpPr/>
          <p:nvPr/>
        </p:nvSpPr>
        <p:spPr>
          <a:xfrm>
            <a:off x="1106513" y="4482067"/>
            <a:ext cx="1852732" cy="863307"/>
          </a:xfrm>
          <a:prstGeom prst="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fr-FR" dirty="0"/>
              <a:t>Analyse des variations d’amplitude</a:t>
            </a:r>
          </a:p>
        </p:txBody>
      </p:sp>
      <p:sp>
        <p:nvSpPr>
          <p:cNvPr id="14" name="Rectangle 13"/>
          <p:cNvSpPr/>
          <p:nvPr/>
        </p:nvSpPr>
        <p:spPr>
          <a:xfrm>
            <a:off x="1106514" y="5821295"/>
            <a:ext cx="1852732" cy="685800"/>
          </a:xfrm>
          <a:prstGeom prst="rect">
            <a:avLst/>
          </a:prstGeom>
          <a:solidFill>
            <a:srgbClr val="00B050"/>
          </a:solidFill>
        </p:spPr>
        <p:style>
          <a:lnRef idx="0">
            <a:schemeClr val="accent2"/>
          </a:lnRef>
          <a:fillRef idx="3">
            <a:schemeClr val="accent2"/>
          </a:fillRef>
          <a:effectRef idx="3">
            <a:schemeClr val="accent2"/>
          </a:effectRef>
          <a:fontRef idx="minor">
            <a:schemeClr val="lt1"/>
          </a:fontRef>
        </p:style>
        <p:txBody>
          <a:bodyPr rtlCol="0" anchor="ctr"/>
          <a:lstStyle/>
          <a:p>
            <a:pPr algn="ctr"/>
            <a:r>
              <a:rPr lang="fr-FR" dirty="0"/>
              <a:t>Résultat</a:t>
            </a:r>
          </a:p>
        </p:txBody>
      </p:sp>
      <p:pic>
        <p:nvPicPr>
          <p:cNvPr id="11" name="Picture 2" descr="https://www.lifeproof.asia/ipad/images/features_comparison_hand.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rot="16200000">
            <a:off x="4076421" y="4881689"/>
            <a:ext cx="976923" cy="1524000"/>
          </a:xfrm>
          <a:prstGeom prst="rect">
            <a:avLst/>
          </a:prstGeom>
          <a:noFill/>
          <a:extLst>
            <a:ext uri="{909E8E84-426E-40DD-AFC4-6F175D3DCCD1}">
              <a14:hiddenFill xmlns:a14="http://schemas.microsoft.com/office/drawing/2010/main">
                <a:solidFill>
                  <a:srgbClr val="FFFFFF"/>
                </a:solidFill>
              </a14:hiddenFill>
            </a:ext>
          </a:extLst>
        </p:spPr>
      </p:pic>
      <p:pic>
        <p:nvPicPr>
          <p:cNvPr id="19" name="Image 18"/>
          <p:cNvPicPr>
            <a:picLocks noChangeAspect="1"/>
          </p:cNvPicPr>
          <p:nvPr/>
        </p:nvPicPr>
        <p:blipFill rotWithShape="1">
          <a:blip r:embed="rId6"/>
          <a:srcRect r="18671" b="18002"/>
          <a:stretch/>
        </p:blipFill>
        <p:spPr>
          <a:xfrm>
            <a:off x="6214305" y="2063502"/>
            <a:ext cx="5638800" cy="4757627"/>
          </a:xfrm>
          <a:prstGeom prst="rect">
            <a:avLst/>
          </a:prstGeom>
          <a:ln>
            <a:noFill/>
          </a:ln>
          <a:effectLst>
            <a:outerShdw blurRad="292100" dist="139700" dir="2700000" algn="tl" rotWithShape="0">
              <a:srgbClr val="333333">
                <a:alpha val="65000"/>
              </a:srgbClr>
            </a:outerShdw>
          </a:effectLst>
        </p:spPr>
      </p:pic>
      <p:sp>
        <p:nvSpPr>
          <p:cNvPr id="20" name="Flèche : droite 19"/>
          <p:cNvSpPr/>
          <p:nvPr/>
        </p:nvSpPr>
        <p:spPr>
          <a:xfrm rot="5400000">
            <a:off x="4497413" y="4081051"/>
            <a:ext cx="457200" cy="381000"/>
          </a:xfrm>
          <a:prstGeom prst="rightArrow">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fr-FR"/>
          </a:p>
        </p:txBody>
      </p:sp>
      <p:sp>
        <p:nvSpPr>
          <p:cNvPr id="21" name="Rectangle 20"/>
          <p:cNvSpPr/>
          <p:nvPr/>
        </p:nvSpPr>
        <p:spPr>
          <a:xfrm>
            <a:off x="1106513" y="3357151"/>
            <a:ext cx="1828800" cy="685800"/>
          </a:xfrm>
          <a:prstGeom prst="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fr-FR" dirty="0"/>
              <a:t>Générateur de courbe</a:t>
            </a:r>
          </a:p>
        </p:txBody>
      </p:sp>
      <p:sp>
        <p:nvSpPr>
          <p:cNvPr id="22" name="Rectangle 21"/>
          <p:cNvSpPr/>
          <p:nvPr/>
        </p:nvSpPr>
        <p:spPr>
          <a:xfrm>
            <a:off x="3316313" y="3357151"/>
            <a:ext cx="1828800" cy="685800"/>
          </a:xfrm>
          <a:prstGeom prst="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fr-FR" dirty="0"/>
              <a:t>Filtre Passe Bande</a:t>
            </a:r>
          </a:p>
        </p:txBody>
      </p:sp>
    </p:spTree>
    <p:extLst>
      <p:ext uri="{BB962C8B-B14F-4D97-AF65-F5344CB8AC3E}">
        <p14:creationId xmlns:p14="http://schemas.microsoft.com/office/powerpoint/2010/main" val="28034690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1131" y="2982052"/>
            <a:ext cx="2938243" cy="2938243"/>
          </a:xfrm>
          <a:prstGeom prst="rect">
            <a:avLst/>
          </a:prstGeom>
        </p:spPr>
      </p:pic>
      <p:pic>
        <p:nvPicPr>
          <p:cNvPr id="8" name="Espace réservé du contenu 7"/>
          <p:cNvPicPr>
            <a:picLocks noGrp="1" noChangeAspect="1"/>
          </p:cNvPicPr>
          <p:nvPr>
            <p:ph idx="1"/>
          </p:nvPr>
        </p:nvPicPr>
        <p:blipFill rotWithShape="1">
          <a:blip r:embed="rId3"/>
          <a:srcRect t="18475"/>
          <a:stretch/>
        </p:blipFill>
        <p:spPr>
          <a:xfrm>
            <a:off x="4135035" y="1719335"/>
            <a:ext cx="7704267" cy="4286393"/>
          </a:xfrm>
          <a:prstGeom prst="rect">
            <a:avLst/>
          </a:prstGeom>
          <a:ln>
            <a:noFill/>
          </a:ln>
          <a:effectLst>
            <a:outerShdw blurRad="292100" dist="139700" dir="2700000" algn="tl" rotWithShape="0">
              <a:srgbClr val="333333">
                <a:alpha val="65000"/>
              </a:srgbClr>
            </a:outerShdw>
          </a:effectLst>
        </p:spPr>
      </p:pic>
      <p:sp>
        <p:nvSpPr>
          <p:cNvPr id="11" name="Forme libre : forme 10"/>
          <p:cNvSpPr/>
          <p:nvPr/>
        </p:nvSpPr>
        <p:spPr>
          <a:xfrm>
            <a:off x="2607692" y="1693630"/>
            <a:ext cx="1932038" cy="737792"/>
          </a:xfrm>
          <a:custGeom>
            <a:avLst/>
            <a:gdLst>
              <a:gd name="connsiteX0" fmla="*/ 1932038 w 1932038"/>
              <a:gd name="connsiteY0" fmla="*/ 0 h 737792"/>
              <a:gd name="connsiteX1" fmla="*/ 1076632 w 1932038"/>
              <a:gd name="connsiteY1" fmla="*/ 117987 h 737792"/>
              <a:gd name="connsiteX2" fmla="*/ 811161 w 1932038"/>
              <a:gd name="connsiteY2" fmla="*/ 457200 h 737792"/>
              <a:gd name="connsiteX3" fmla="*/ 486696 w 1932038"/>
              <a:gd name="connsiteY3" fmla="*/ 737419 h 737792"/>
              <a:gd name="connsiteX4" fmla="*/ 0 w 1932038"/>
              <a:gd name="connsiteY4" fmla="*/ 398206 h 7377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32038" h="737792">
                <a:moveTo>
                  <a:pt x="1932038" y="0"/>
                </a:moveTo>
                <a:cubicBezTo>
                  <a:pt x="1597741" y="20893"/>
                  <a:pt x="1263445" y="41787"/>
                  <a:pt x="1076632" y="117987"/>
                </a:cubicBezTo>
                <a:cubicBezTo>
                  <a:pt x="889819" y="194187"/>
                  <a:pt x="909484" y="353961"/>
                  <a:pt x="811161" y="457200"/>
                </a:cubicBezTo>
                <a:cubicBezTo>
                  <a:pt x="712838" y="560439"/>
                  <a:pt x="621889" y="747251"/>
                  <a:pt x="486696" y="737419"/>
                </a:cubicBezTo>
                <a:cubicBezTo>
                  <a:pt x="351503" y="727587"/>
                  <a:pt x="57764" y="432619"/>
                  <a:pt x="0" y="398206"/>
                </a:cubicBezTo>
              </a:path>
            </a:pathLst>
          </a:custGeom>
        </p:spPr>
        <p:style>
          <a:lnRef idx="1">
            <a:schemeClr val="dk1"/>
          </a:lnRef>
          <a:fillRef idx="0">
            <a:schemeClr val="dk1"/>
          </a:fillRef>
          <a:effectRef idx="0">
            <a:schemeClr val="dk1"/>
          </a:effectRef>
          <a:fontRef idx="minor">
            <a:schemeClr val="tx1"/>
          </a:fontRef>
        </p:style>
        <p:txBody>
          <a:bodyPr rtlCol="0" anchor="ctr"/>
          <a:lstStyle/>
          <a:p>
            <a:pPr algn="ctr"/>
            <a:endParaRPr lang="fr-FR" dirty="0"/>
          </a:p>
        </p:txBody>
      </p:sp>
      <p:pic>
        <p:nvPicPr>
          <p:cNvPr id="5" name="Image 4"/>
          <p:cNvPicPr>
            <a:picLocks noChangeAspect="1"/>
          </p:cNvPicPr>
          <p:nvPr/>
        </p:nvPicPr>
        <p:blipFill rotWithShape="1">
          <a:blip r:embed="rId4">
            <a:extLst>
              <a:ext uri="{BEBA8EAE-BF5A-486C-A8C5-ECC9F3942E4B}">
                <a14:imgProps xmlns:a14="http://schemas.microsoft.com/office/drawing/2010/main">
                  <a14:imgLayer r:embed="rId5">
                    <a14:imgEffect>
                      <a14:backgroundRemoval t="0" b="24740" l="0" r="100000">
                        <a14:foregroundMark x1="8203" y1="23047" x2="8203" y2="23047"/>
                        <a14:foregroundMark x1="32129" y1="23177" x2="32129" y2="23177"/>
                        <a14:foregroundMark x1="50195" y1="22917" x2="50195" y2="22917"/>
                        <a14:foregroundMark x1="65137" y1="18750" x2="65137" y2="18750"/>
                        <a14:foregroundMark x1="83691" y1="22786" x2="83691" y2="22786"/>
                      </a14:backgroundRemoval>
                    </a14:imgEffect>
                  </a14:imgLayer>
                </a14:imgProps>
              </a:ext>
              <a:ext uri="{28A0092B-C50C-407E-A947-70E740481C1C}">
                <a14:useLocalDpi xmlns:a14="http://schemas.microsoft.com/office/drawing/2010/main" val="0"/>
              </a:ext>
            </a:extLst>
          </a:blip>
          <a:srcRect b="74063"/>
          <a:stretch/>
        </p:blipFill>
        <p:spPr>
          <a:xfrm rot="10800000">
            <a:off x="0" y="5867400"/>
            <a:ext cx="12182802" cy="1235092"/>
          </a:xfrm>
          <a:prstGeom prst="rect">
            <a:avLst/>
          </a:prstGeom>
        </p:spPr>
      </p:pic>
      <p:sp>
        <p:nvSpPr>
          <p:cNvPr id="2" name="Title 1"/>
          <p:cNvSpPr>
            <a:spLocks noGrp="1"/>
          </p:cNvSpPr>
          <p:nvPr>
            <p:ph type="title"/>
          </p:nvPr>
        </p:nvSpPr>
        <p:spPr>
          <a:xfrm>
            <a:off x="0" y="0"/>
            <a:ext cx="12192000" cy="1143000"/>
          </a:xfrm>
        </p:spPr>
        <p:txBody>
          <a:bodyPr>
            <a:normAutofit/>
          </a:bodyPr>
          <a:lstStyle/>
          <a:p>
            <a:pPr algn="ctr"/>
            <a:r>
              <a:rPr lang="fr-FR" sz="6000" b="0" dirty="0">
                <a:latin typeface="Brannboll F PERSONAL USE ONLY" panose="02000000000000000000" pitchFamily="2" charset="0"/>
              </a:rPr>
              <a:t>Présentation du prototype</a:t>
            </a:r>
          </a:p>
        </p:txBody>
      </p:sp>
      <p:pic>
        <p:nvPicPr>
          <p:cNvPr id="4" name="Image 3"/>
          <p:cNvPicPr>
            <a:picLocks noChangeAspect="1"/>
          </p:cNvPicPr>
          <p:nvPr/>
        </p:nvPicPr>
        <p:blipFill rotWithShape="1">
          <a:blip r:embed="rId6" cstate="print">
            <a:extLst>
              <a:ext uri="{28A0092B-C50C-407E-A947-70E740481C1C}">
                <a14:useLocalDpi xmlns:a14="http://schemas.microsoft.com/office/drawing/2010/main" val="0"/>
              </a:ext>
            </a:extLst>
          </a:blip>
          <a:srcRect b="16515"/>
          <a:stretch/>
        </p:blipFill>
        <p:spPr>
          <a:xfrm>
            <a:off x="10363200" y="264321"/>
            <a:ext cx="1600200" cy="700088"/>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pic>
        <p:nvPicPr>
          <p:cNvPr id="9" name="Image 8"/>
          <p:cNvPicPr/>
          <p:nvPr/>
        </p:nvPicPr>
        <p:blipFill>
          <a:blip r:embed="rId7" cstate="print">
            <a:extLst>
              <a:ext uri="{28A0092B-C50C-407E-A947-70E740481C1C}">
                <a14:useLocalDpi xmlns:a14="http://schemas.microsoft.com/office/drawing/2010/main" val="0"/>
              </a:ext>
            </a:extLst>
          </a:blip>
          <a:stretch>
            <a:fillRect/>
          </a:stretch>
        </p:blipFill>
        <p:spPr>
          <a:xfrm rot="21328430">
            <a:off x="1284692" y="283145"/>
            <a:ext cx="1638344" cy="2020179"/>
          </a:xfrm>
          <a:prstGeom prst="rect">
            <a:avLst/>
          </a:prstGeom>
        </p:spPr>
      </p:pic>
      <p:pic>
        <p:nvPicPr>
          <p:cNvPr id="3074" name="Picture 2" descr="https://www.lifeproof.asia/ipad/images/features_comparison_hand.pn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rot="612843">
            <a:off x="-723439" y="331929"/>
            <a:ext cx="2381250" cy="3714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92141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98" y="0"/>
            <a:ext cx="12192000" cy="1143000"/>
          </a:xfrm>
        </p:spPr>
        <p:txBody>
          <a:bodyPr>
            <a:normAutofit/>
          </a:bodyPr>
          <a:lstStyle/>
          <a:p>
            <a:pPr algn="ctr"/>
            <a:r>
              <a:rPr lang="en-PH" sz="6000" b="0" dirty="0" err="1">
                <a:latin typeface="Brannboll F PERSONAL USE ONLY" panose="02000000000000000000" pitchFamily="2" charset="0"/>
              </a:rPr>
              <a:t>Bilan</a:t>
            </a:r>
            <a:r>
              <a:rPr lang="en-PH" sz="6000" b="0" dirty="0">
                <a:latin typeface="Brannboll F PERSONAL USE ONLY" panose="02000000000000000000" pitchFamily="2" charset="0"/>
              </a:rPr>
              <a:t> du </a:t>
            </a:r>
            <a:r>
              <a:rPr lang="fr-FR" sz="6000" b="0" dirty="0">
                <a:latin typeface="Brannboll F PERSONAL USE ONLY" panose="02000000000000000000" pitchFamily="2" charset="0"/>
              </a:rPr>
              <a:t>projet</a:t>
            </a:r>
          </a:p>
        </p:txBody>
      </p:sp>
      <p:sp>
        <p:nvSpPr>
          <p:cNvPr id="3" name="Content Placeholder 2"/>
          <p:cNvSpPr>
            <a:spLocks noGrp="1"/>
          </p:cNvSpPr>
          <p:nvPr>
            <p:ph idx="1"/>
          </p:nvPr>
        </p:nvSpPr>
        <p:spPr/>
        <p:txBody>
          <a:bodyPr/>
          <a:lstStyle/>
          <a:p>
            <a:r>
              <a:rPr lang="fr-FR" dirty="0">
                <a:latin typeface="+mn-lt"/>
              </a:rPr>
              <a:t>Notre </a:t>
            </a:r>
            <a:r>
              <a:rPr lang="fr-FR" dirty="0">
                <a:effectLst>
                  <a:outerShdw blurRad="38100" dist="38100" dir="2700000" algn="tl">
                    <a:srgbClr val="000000">
                      <a:alpha val="43137"/>
                    </a:srgbClr>
                  </a:outerShdw>
                </a:effectLst>
                <a:latin typeface="+mn-lt"/>
              </a:rPr>
              <a:t>premier projet pratique</a:t>
            </a:r>
          </a:p>
          <a:p>
            <a:r>
              <a:rPr lang="fr-FR" dirty="0">
                <a:latin typeface="+mn-lt"/>
              </a:rPr>
              <a:t>Des </a:t>
            </a:r>
            <a:r>
              <a:rPr lang="fr-FR" dirty="0">
                <a:effectLst>
                  <a:outerShdw blurRad="38100" dist="38100" dir="2700000" algn="tl">
                    <a:srgbClr val="000000">
                      <a:alpha val="43137"/>
                    </a:srgbClr>
                  </a:outerShdw>
                </a:effectLst>
                <a:latin typeface="+mn-lt"/>
              </a:rPr>
              <a:t>points positifs </a:t>
            </a:r>
            <a:r>
              <a:rPr lang="fr-FR" dirty="0">
                <a:latin typeface="+mn-lt"/>
              </a:rPr>
              <a:t>:</a:t>
            </a:r>
          </a:p>
          <a:p>
            <a:pPr lvl="1"/>
            <a:r>
              <a:rPr lang="fr-FR" dirty="0">
                <a:latin typeface="+mn-lt"/>
              </a:rPr>
              <a:t>Un projet original et intéressant</a:t>
            </a:r>
          </a:p>
          <a:p>
            <a:pPr lvl="1"/>
            <a:r>
              <a:rPr lang="fr-FR" dirty="0">
                <a:latin typeface="+mn-lt"/>
              </a:rPr>
              <a:t>Développement d’un travail de groupe</a:t>
            </a:r>
          </a:p>
          <a:p>
            <a:r>
              <a:rPr lang="fr-FR">
                <a:latin typeface="+mn-lt"/>
              </a:rPr>
              <a:t>Des difficultés :</a:t>
            </a:r>
            <a:endParaRPr lang="fr-FR" dirty="0">
              <a:latin typeface="+mn-lt"/>
            </a:endParaRPr>
          </a:p>
          <a:p>
            <a:pPr lvl="1"/>
            <a:r>
              <a:rPr lang="fr-FR" dirty="0">
                <a:latin typeface="+mn-lt"/>
              </a:rPr>
              <a:t>Un calibrage instable</a:t>
            </a:r>
          </a:p>
          <a:p>
            <a:pPr marL="457200" lvl="1" indent="0">
              <a:buNone/>
            </a:pPr>
            <a:endParaRPr lang="fr-FR" dirty="0">
              <a:latin typeface="+mn-lt"/>
            </a:endParaRPr>
          </a:p>
        </p:txBody>
      </p:sp>
      <p:pic>
        <p:nvPicPr>
          <p:cNvPr id="5" name="Image 4"/>
          <p:cNvPicPr>
            <a:picLocks noChangeAspect="1"/>
          </p:cNvPicPr>
          <p:nvPr/>
        </p:nvPicPr>
        <p:blipFill rotWithShape="1">
          <a:blip r:embed="rId2">
            <a:extLst>
              <a:ext uri="{BEBA8EAE-BF5A-486C-A8C5-ECC9F3942E4B}">
                <a14:imgProps xmlns:a14="http://schemas.microsoft.com/office/drawing/2010/main">
                  <a14:imgLayer r:embed="rId3">
                    <a14:imgEffect>
                      <a14:backgroundRemoval t="0" b="24740" l="0" r="100000">
                        <a14:foregroundMark x1="8203" y1="23047" x2="8203" y2="23047"/>
                        <a14:foregroundMark x1="32129" y1="23177" x2="32129" y2="23177"/>
                        <a14:foregroundMark x1="50195" y1="22917" x2="50195" y2="22917"/>
                        <a14:foregroundMark x1="65137" y1="18750" x2="65137" y2="18750"/>
                        <a14:foregroundMark x1="83691" y1="22786" x2="83691" y2="22786"/>
                      </a14:backgroundRemoval>
                    </a14:imgEffect>
                  </a14:imgLayer>
                </a14:imgProps>
              </a:ext>
              <a:ext uri="{28A0092B-C50C-407E-A947-70E740481C1C}">
                <a14:useLocalDpi xmlns:a14="http://schemas.microsoft.com/office/drawing/2010/main" val="0"/>
              </a:ext>
            </a:extLst>
          </a:blip>
          <a:srcRect b="74063"/>
          <a:stretch/>
        </p:blipFill>
        <p:spPr>
          <a:xfrm rot="10800000">
            <a:off x="0" y="5867400"/>
            <a:ext cx="12182802" cy="1235092"/>
          </a:xfrm>
          <a:prstGeom prst="rect">
            <a:avLst/>
          </a:prstGeom>
        </p:spPr>
      </p:pic>
      <p:pic>
        <p:nvPicPr>
          <p:cNvPr id="6" name="Image 5"/>
          <p:cNvPicPr>
            <a:picLocks noChangeAspect="1"/>
          </p:cNvPicPr>
          <p:nvPr/>
        </p:nvPicPr>
        <p:blipFill rotWithShape="1">
          <a:blip r:embed="rId4" cstate="print">
            <a:extLst>
              <a:ext uri="{28A0092B-C50C-407E-A947-70E740481C1C}">
                <a14:useLocalDpi xmlns:a14="http://schemas.microsoft.com/office/drawing/2010/main" val="0"/>
              </a:ext>
            </a:extLst>
          </a:blip>
          <a:srcRect b="16515"/>
          <a:stretch/>
        </p:blipFill>
        <p:spPr>
          <a:xfrm>
            <a:off x="10363200" y="264321"/>
            <a:ext cx="1600200" cy="700088"/>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pic>
        <p:nvPicPr>
          <p:cNvPr id="7" name="Image 6"/>
          <p:cNvPicPr/>
          <p:nvPr/>
        </p:nvPicPr>
        <p:blipFill>
          <a:blip r:embed="rId5" cstate="print">
            <a:extLst>
              <a:ext uri="{BEBA8EAE-BF5A-486C-A8C5-ECC9F3942E4B}">
                <a14:imgProps xmlns:a14="http://schemas.microsoft.com/office/drawing/2010/main">
                  <a14:imgLayer r:embed="rId6">
                    <a14:imgEffect>
                      <a14:backgroundRemoval t="0" b="100000" l="0" r="99681">
                        <a14:foregroundMark x1="30511" y1="7827" x2="30351" y2="479"/>
                        <a14:foregroundMark x1="39617" y1="7508" x2="39137" y2="3355"/>
                        <a14:foregroundMark x1="46486" y1="7987" x2="45687" y2="6070"/>
                        <a14:foregroundMark x1="53674" y1="4153" x2="53674" y2="4153"/>
                        <a14:foregroundMark x1="64217" y1="5751" x2="64217" y2="5751"/>
                        <a14:foregroundMark x1="71086" y1="3035" x2="71086" y2="3035"/>
                        <a14:foregroundMark x1="95048" y1="28115" x2="95048" y2="28115"/>
                        <a14:foregroundMark x1="95367" y1="35783" x2="95367" y2="35783"/>
                        <a14:foregroundMark x1="93770" y1="44888" x2="93770" y2="44888"/>
                        <a14:foregroundMark x1="95048" y1="53355" x2="95048" y2="53355"/>
                        <a14:foregroundMark x1="95048" y1="53355" x2="95048" y2="53355"/>
                        <a14:foregroundMark x1="94409" y1="59904" x2="94409" y2="59904"/>
                        <a14:foregroundMark x1="94089" y1="69489" x2="94089" y2="69489"/>
                        <a14:foregroundMark x1="71246" y1="93610" x2="71246" y2="93610"/>
                        <a14:foregroundMark x1="63259" y1="94569" x2="63259" y2="94569"/>
                        <a14:foregroundMark x1="54313" y1="93610" x2="54313" y2="93610"/>
                        <a14:foregroundMark x1="47444" y1="90256" x2="47444" y2="90256"/>
                        <a14:foregroundMark x1="38978" y1="90895" x2="38978" y2="90895"/>
                        <a14:foregroundMark x1="30351" y1="93131" x2="30351" y2="93131"/>
                        <a14:foregroundMark x1="6390" y1="69489" x2="6390" y2="69489"/>
                        <a14:foregroundMark x1="8946" y1="60064" x2="8946" y2="60064"/>
                        <a14:foregroundMark x1="8466" y1="52875" x2="8466" y2="52875"/>
                        <a14:foregroundMark x1="7029" y1="44888" x2="7029" y2="44888"/>
                        <a14:foregroundMark x1="6709" y1="37380" x2="6709" y2="37380"/>
                        <a14:foregroundMark x1="7188" y1="28275" x2="7188" y2="28275"/>
                      </a14:backgroundRemoval>
                    </a14:imgEffect>
                  </a14:imgLayer>
                </a14:imgProps>
              </a:ext>
              <a:ext uri="{28A0092B-C50C-407E-A947-70E740481C1C}">
                <a14:useLocalDpi xmlns:a14="http://schemas.microsoft.com/office/drawing/2010/main" val="0"/>
              </a:ext>
            </a:extLst>
          </a:blip>
          <a:stretch>
            <a:fillRect/>
          </a:stretch>
        </p:blipFill>
        <p:spPr>
          <a:xfrm>
            <a:off x="8798882" y="1767116"/>
            <a:ext cx="2509838" cy="2509838"/>
          </a:xfrm>
          <a:prstGeom prst="rect">
            <a:avLst/>
          </a:prstGeom>
        </p:spPr>
      </p:pic>
      <p:pic>
        <p:nvPicPr>
          <p:cNvPr id="8" name="Image 7"/>
          <p:cNvPicPr/>
          <p:nvPr/>
        </p:nvPicPr>
        <p:blipFill>
          <a:blip r:embed="rId7" cstate="print">
            <a:extLst>
              <a:ext uri="{28A0092B-C50C-407E-A947-70E740481C1C}">
                <a14:useLocalDpi xmlns:a14="http://schemas.microsoft.com/office/drawing/2010/main" val="0"/>
              </a:ext>
            </a:extLst>
          </a:blip>
          <a:stretch>
            <a:fillRect/>
          </a:stretch>
        </p:blipFill>
        <p:spPr>
          <a:xfrm rot="20121684">
            <a:off x="9405286" y="2206803"/>
            <a:ext cx="1297030" cy="1600981"/>
          </a:xfrm>
          <a:prstGeom prst="rect">
            <a:avLst/>
          </a:prstGeom>
        </p:spPr>
      </p:pic>
      <p:sp>
        <p:nvSpPr>
          <p:cNvPr id="9" name="Zone de texte 2"/>
          <p:cNvSpPr txBox="1">
            <a:spLocks noChangeArrowheads="1"/>
          </p:cNvSpPr>
          <p:nvPr/>
        </p:nvSpPr>
        <p:spPr bwMode="auto">
          <a:xfrm>
            <a:off x="9283011" y="4271493"/>
            <a:ext cx="1820982" cy="838200"/>
          </a:xfrm>
          <a:prstGeom prst="rect">
            <a:avLst/>
          </a:prstGeom>
          <a:noFill/>
          <a:ln w="9525">
            <a:noFill/>
            <a:miter lim="800000"/>
            <a:headEnd/>
            <a:tailEnd/>
          </a:ln>
        </p:spPr>
        <p:txBody>
          <a:bodyPr rot="0" vert="horz" wrap="square" lIns="91440" tIns="45720" rIns="91440" bIns="45720" anchor="t" anchorCtr="0">
            <a:noAutofit/>
          </a:bodyPr>
          <a:lstStyle/>
          <a:p>
            <a:pPr>
              <a:lnSpc>
                <a:spcPct val="107000"/>
              </a:lnSpc>
              <a:spcAft>
                <a:spcPts val="800"/>
              </a:spcAft>
            </a:pPr>
            <a:r>
              <a:rPr lang="fr-FR" sz="4000" dirty="0">
                <a:latin typeface="Buran USSR" panose="02000500000000000000" pitchFamily="2" charset="0"/>
                <a:ea typeface="Calibri" panose="020F0502020204030204" pitchFamily="34" charset="0"/>
                <a:cs typeface="Times New Roman" panose="02020603050405020304" pitchFamily="18" charset="0"/>
              </a:rPr>
              <a:t>Project</a:t>
            </a:r>
            <a:endParaRPr lang="fr-FR" sz="2400" dirty="0">
              <a:latin typeface="Calibri" panose="020F0502020204030204" pitchFamily="34" charset="0"/>
              <a:ea typeface="Calibri" panose="020F0502020204030204" pitchFamily="34" charset="0"/>
              <a:cs typeface="Times New Roman" panose="02020603050405020304" pitchFamily="18" charset="0"/>
            </a:endParaRPr>
          </a:p>
        </p:txBody>
      </p:sp>
      <p:sp>
        <p:nvSpPr>
          <p:cNvPr id="10" name="Zone de texte 2"/>
          <p:cNvSpPr txBox="1">
            <a:spLocks noChangeArrowheads="1"/>
          </p:cNvSpPr>
          <p:nvPr/>
        </p:nvSpPr>
        <p:spPr bwMode="auto">
          <a:xfrm>
            <a:off x="8225001" y="4971425"/>
            <a:ext cx="3657600" cy="1033809"/>
          </a:xfrm>
          <a:prstGeom prst="rect">
            <a:avLst/>
          </a:prstGeom>
          <a:noFill/>
          <a:ln w="9525">
            <a:noFill/>
            <a:miter lim="800000"/>
            <a:headEnd/>
            <a:tailEnd/>
          </a:ln>
        </p:spPr>
        <p:txBody>
          <a:bodyPr rot="0" vert="horz" wrap="square" lIns="91440" tIns="45720" rIns="91440" bIns="45720" anchor="t" anchorCtr="0">
            <a:noAutofit/>
          </a:bodyPr>
          <a:lstStyle/>
          <a:p>
            <a:pPr>
              <a:lnSpc>
                <a:spcPct val="107000"/>
              </a:lnSpc>
              <a:spcAft>
                <a:spcPts val="800"/>
              </a:spcAft>
            </a:pPr>
            <a:r>
              <a:rPr lang="fr-FR" sz="5400" dirty="0">
                <a:latin typeface="Beyond The Mountains" pitchFamily="2" charset="0"/>
                <a:ea typeface="Calibri" panose="020F0502020204030204" pitchFamily="34" charset="0"/>
                <a:cs typeface="Times New Roman" panose="02020603050405020304" pitchFamily="18" charset="0"/>
              </a:rPr>
              <a:t>SmartPatate</a:t>
            </a:r>
            <a:endParaRPr lang="fr-FR" sz="105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49281228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1369</TotalTime>
  <Words>108</Words>
  <Application>Microsoft Office PowerPoint</Application>
  <PresentationFormat>Grand écran</PresentationFormat>
  <Paragraphs>38</Paragraphs>
  <Slides>6</Slides>
  <Notes>1</Notes>
  <HiddenSlides>0</HiddenSlides>
  <MMClips>0</MMClips>
  <ScaleCrop>false</ScaleCrop>
  <HeadingPairs>
    <vt:vector size="6" baseType="variant">
      <vt:variant>
        <vt:lpstr>Polices utilisées</vt:lpstr>
      </vt:variant>
      <vt:variant>
        <vt:i4>8</vt:i4>
      </vt:variant>
      <vt:variant>
        <vt:lpstr>Thème</vt:lpstr>
      </vt:variant>
      <vt:variant>
        <vt:i4>1</vt:i4>
      </vt:variant>
      <vt:variant>
        <vt:lpstr>Titres des diapositives</vt:lpstr>
      </vt:variant>
      <vt:variant>
        <vt:i4>6</vt:i4>
      </vt:variant>
    </vt:vector>
  </HeadingPairs>
  <TitlesOfParts>
    <vt:vector size="15" baseType="lpstr">
      <vt:lpstr>Arial</vt:lpstr>
      <vt:lpstr>Arial Black</vt:lpstr>
      <vt:lpstr>Beyond The Mountains</vt:lpstr>
      <vt:lpstr>Brannboll F PERSONAL USE ONLY</vt:lpstr>
      <vt:lpstr>Buran USSR</vt:lpstr>
      <vt:lpstr>Calibri</vt:lpstr>
      <vt:lpstr>Eras Bold ITC</vt:lpstr>
      <vt:lpstr>Times New Roman</vt:lpstr>
      <vt:lpstr>Office Theme</vt:lpstr>
      <vt:lpstr>Présentation PowerPoint</vt:lpstr>
      <vt:lpstr>Présentation du projet</vt:lpstr>
      <vt:lpstr>Expériences</vt:lpstr>
      <vt:lpstr>Explication du fonctionnement1</vt:lpstr>
      <vt:lpstr>Présentation du prototype</vt:lpstr>
      <vt:lpstr>Bilan du projet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cp:lastModifiedBy>anthony deroy</cp:lastModifiedBy>
  <cp:revision>56</cp:revision>
  <dcterms:created xsi:type="dcterms:W3CDTF">2006-08-16T00:00:00Z</dcterms:created>
  <dcterms:modified xsi:type="dcterms:W3CDTF">2016-11-29T14:19:38Z</dcterms:modified>
</cp:coreProperties>
</file>

<file path=docProps/thumbnail.jpeg>
</file>